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2" r:id="rId3"/>
    <p:sldId id="258" r:id="rId4"/>
    <p:sldId id="275" r:id="rId5"/>
    <p:sldId id="276" r:id="rId6"/>
    <p:sldId id="277" r:id="rId7"/>
    <p:sldId id="278" r:id="rId8"/>
    <p:sldId id="279" r:id="rId9"/>
    <p:sldId id="280" r:id="rId10"/>
    <p:sldId id="281" r:id="rId11"/>
    <p:sldId id="274" r:id="rId12"/>
    <p:sldId id="273" r:id="rId13"/>
    <p:sldId id="282" r:id="rId14"/>
    <p:sldId id="283" r:id="rId15"/>
    <p:sldId id="284" r:id="rId16"/>
    <p:sldId id="285" r:id="rId17"/>
    <p:sldId id="286" r:id="rId18"/>
    <p:sldId id="257" r:id="rId19"/>
    <p:sldId id="259" r:id="rId20"/>
    <p:sldId id="260" r:id="rId21"/>
    <p:sldId id="270" r:id="rId22"/>
    <p:sldId id="262" r:id="rId23"/>
    <p:sldId id="263" r:id="rId24"/>
    <p:sldId id="268" r:id="rId25"/>
    <p:sldId id="264" r:id="rId26"/>
    <p:sldId id="265" r:id="rId27"/>
    <p:sldId id="287" r:id="rId28"/>
    <p:sldId id="288" r:id="rId29"/>
    <p:sldId id="289" r:id="rId30"/>
    <p:sldId id="290" r:id="rId31"/>
    <p:sldId id="266" r:id="rId32"/>
    <p:sldId id="267"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396DC01-477E-45BE-8162-BCD706AA85BC}">
          <p14:sldIdLst>
            <p14:sldId id="256"/>
          </p14:sldIdLst>
        </p14:section>
        <p14:section name="Default Section" id="{FA60F385-FF93-4B85-A855-5FFA1E8BF638}">
          <p14:sldIdLst>
            <p14:sldId id="272"/>
            <p14:sldId id="258"/>
            <p14:sldId id="275"/>
            <p14:sldId id="276"/>
            <p14:sldId id="277"/>
            <p14:sldId id="278"/>
            <p14:sldId id="279"/>
            <p14:sldId id="280"/>
            <p14:sldId id="281"/>
            <p14:sldId id="274"/>
            <p14:sldId id="273"/>
            <p14:sldId id="282"/>
            <p14:sldId id="283"/>
            <p14:sldId id="284"/>
            <p14:sldId id="285"/>
            <p14:sldId id="286"/>
            <p14:sldId id="257"/>
            <p14:sldId id="259"/>
            <p14:sldId id="260"/>
            <p14:sldId id="270"/>
            <p14:sldId id="262"/>
            <p14:sldId id="263"/>
            <p14:sldId id="268"/>
            <p14:sldId id="264"/>
            <p14:sldId id="265"/>
            <p14:sldId id="287"/>
            <p14:sldId id="288"/>
            <p14:sldId id="289"/>
            <p14:sldId id="290"/>
            <p14:sldId id="266"/>
            <p14:sldId id="267"/>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5BC18-7544-4804-910D-0BE548F40CEF}" type="datetimeFigureOut">
              <a:rPr lang="en-CA" smtClean="0"/>
              <a:t>2025-04-21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900D97-7A2C-4DE1-9215-1136E55C1212}" type="slidenum">
              <a:rPr lang="en-CA" smtClean="0"/>
              <a:t>‹#›</a:t>
            </a:fld>
            <a:endParaRPr lang="en-CA"/>
          </a:p>
        </p:txBody>
      </p:sp>
    </p:spTree>
    <p:extLst>
      <p:ext uri="{BB962C8B-B14F-4D97-AF65-F5344CB8AC3E}">
        <p14:creationId xmlns:p14="http://schemas.microsoft.com/office/powerpoint/2010/main" val="1171489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Today I will be putting together a little method that has received a bunch of attention lately, Continuous Psychophysics, with one of the alltime fave model processes to study multisensory integration, the perception of the direction in which we are moving, or heading perception.</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2</a:t>
            </a:fld>
            <a:endParaRPr lang="en-CA"/>
          </a:p>
        </p:txBody>
      </p:sp>
    </p:spTree>
    <p:extLst>
      <p:ext uri="{BB962C8B-B14F-4D97-AF65-F5344CB8AC3E}">
        <p14:creationId xmlns:p14="http://schemas.microsoft.com/office/powerpoint/2010/main" val="369197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let‘s look at how we get the results. Here is one whole run from one participant, where we have the time in the run on the x axis, the heading angle they were shown in black, and then their joystick response in red.</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22</a:t>
            </a:fld>
            <a:endParaRPr lang="en-CA"/>
          </a:p>
        </p:txBody>
      </p:sp>
    </p:spTree>
    <p:extLst>
      <p:ext uri="{BB962C8B-B14F-4D97-AF65-F5344CB8AC3E}">
        <p14:creationId xmlns:p14="http://schemas.microsoft.com/office/powerpoint/2010/main" val="245310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Now we can shift the response angles against the presented angle, and then we could compute the correlation for each lag between shown angle and response. Since we were dealing with angles here and 1° and 359° is much more similar than a correlation would assume, we went for a normalized mean error between shown angle and response. We can then plot this normalized difference between shown angle and response for each time lag and what could look as follows:</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23</a:t>
            </a:fld>
            <a:endParaRPr lang="en-CA"/>
          </a:p>
        </p:txBody>
      </p:sp>
    </p:spTree>
    <p:extLst>
      <p:ext uri="{BB962C8B-B14F-4D97-AF65-F5344CB8AC3E}">
        <p14:creationId xmlns:p14="http://schemas.microsoft.com/office/powerpoint/2010/main" val="153797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we record the lags on the x axis and then have the mean difference between the two traces here on the y axis, and of course we are interested in these valleys here, i.e., how deep is this valley and which lag marks the volley.</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24</a:t>
            </a:fld>
            <a:endParaRPr lang="en-CA"/>
          </a:p>
        </p:txBody>
      </p:sp>
    </p:spTree>
    <p:extLst>
      <p:ext uri="{BB962C8B-B14F-4D97-AF65-F5344CB8AC3E}">
        <p14:creationId xmlns:p14="http://schemas.microsoft.com/office/powerpoint/2010/main" val="1923270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Now let‘s have a look at this plot for all four conditions for the same participant. We have the speed of self-motion color-coded in purple and grey, and then the density of our little plants divided up into the panels. So to make it explicit, our two dependent  variables are what we call the normalized least error, that is, how low the valley goes, and it tells us how precisely participants are responding to the stimulus. And then we have the time lag of least error, which indicates how fast participants respond to the stimulus. And we can already see some differences between the conditions here, but let‘s have a look at the results for all 30 of our participants.</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25</a:t>
            </a:fld>
            <a:endParaRPr lang="en-CA"/>
          </a:p>
        </p:txBody>
      </p:sp>
    </p:spTree>
    <p:extLst>
      <p:ext uri="{BB962C8B-B14F-4D97-AF65-F5344CB8AC3E}">
        <p14:creationId xmlns:p14="http://schemas.microsoft.com/office/powerpoint/2010/main" val="1643591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On the left we have the results for the time lag of least error, where we can see that, as expected, these reaction times are faster when for higher self-motion speeds, and also they are faster for a denser plant setup. And we find the exact same pattern for the normalized least error, i.e., the precision, where participants are more precised for faster self-motion and a denser plant arrangement.</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26</a:t>
            </a:fld>
            <a:endParaRPr lang="en-CA"/>
          </a:p>
        </p:txBody>
      </p:sp>
    </p:spTree>
    <p:extLst>
      <p:ext uri="{BB962C8B-B14F-4D97-AF65-F5344CB8AC3E}">
        <p14:creationId xmlns:p14="http://schemas.microsoft.com/office/powerpoint/2010/main" val="243092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30</a:t>
            </a:fld>
            <a:endParaRPr lang="en-CA"/>
          </a:p>
        </p:txBody>
      </p:sp>
    </p:spTree>
    <p:extLst>
      <p:ext uri="{BB962C8B-B14F-4D97-AF65-F5344CB8AC3E}">
        <p14:creationId xmlns:p14="http://schemas.microsoft.com/office/powerpoint/2010/main" val="2095467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second main analysis that the authors of the seminal paper on </a:t>
            </a:r>
            <a:r>
              <a:rPr lang="de-DE"/>
              <a:t>Continuous Psychophysics </a:t>
            </a:r>
            <a:r>
              <a:rPr lang="de-DE" dirty="0"/>
              <a:t>performed was fitting a simple-ish Kalman filter to the data. For time reasons and since this is not the main thrust of this project, I am going to stay at an extreme surface level here and kind of just explain the Kalman filter stuff on a conceptual level. So basically, a Kalman filter maintains a perceptual estimate that it updates based on the reliability of a prior and the reliability of the momentary sensory input. Essentially, when there is not much change in the stimulus, say, for example, if we barely had an direction changes in our stimulus and participants were travelling straight-ahead most of the time, the participant would develop a pretty strong prior that there isn‘t much change in their world. Then, on the other side of the equation, we have the reliability of the momentary sensory input. So if, for example, we take our DENSE-FAST condition, we have a lot of visual information about the participants‘ heading available in any given moment. Now, if the prior is much more reliable than the sensory input, then we update very little, and if the sensory input is much more reliable than the prior, we update a lot. How do we use this model for our analysis? We have the participant‘s perceptual estimate from their responses (i.e., we know how much they update on each step), and we know that participants are fairly good at building a prior from the variability in the random walk. We can use these values and then fit parameters capturing the reliability of the sensory input for each participant and condition. And this is what you see here on the right. Higher numbers mean higher noise, and similar to our other analysis, we found that slower speeds and a more sparse environment are associated with higher sensory noise.</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31</a:t>
            </a:fld>
            <a:endParaRPr lang="en-CA"/>
          </a:p>
        </p:txBody>
      </p:sp>
    </p:spTree>
    <p:extLst>
      <p:ext uri="{BB962C8B-B14F-4D97-AF65-F5344CB8AC3E}">
        <p14:creationId xmlns:p14="http://schemas.microsoft.com/office/powerpoint/2010/main" val="1285686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to sum it up, we replicated the result that more informative optic flow (i.e., faster simulated self-motion, a higher density of objects providing optic flow) leads to higher precision, which is nice as a little sanity check for this novel-ish paradigm, and then we also find data that is consistent with the predictions of drift diffusion models about the speed with which this stimulus is processed and then translated into responses.</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32</a:t>
            </a:fld>
            <a:endParaRPr lang="en-CA"/>
          </a:p>
        </p:txBody>
      </p:sp>
    </p:spTree>
    <p:extLst>
      <p:ext uri="{BB962C8B-B14F-4D97-AF65-F5344CB8AC3E}">
        <p14:creationId xmlns:p14="http://schemas.microsoft.com/office/powerpoint/2010/main" val="3569022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 want to finish by thanking my coauthors, Ambika Bansal, who has a poster on the perception of traveled distance later this week, and Laurence Harris and you, dear audience, for your attention.</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33</a:t>
            </a:fld>
            <a:endParaRPr lang="en-CA"/>
          </a:p>
        </p:txBody>
      </p:sp>
    </p:spTree>
    <p:extLst>
      <p:ext uri="{BB962C8B-B14F-4D97-AF65-F5344CB8AC3E}">
        <p14:creationId xmlns:p14="http://schemas.microsoft.com/office/powerpoint/2010/main" val="16636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Now, there is this new paradigm in vision science, Continuous Psychophysics, that allows us to pretty naturally look at the time course of perception, including whether having more information about an organisms heading can speed up the underlying evidence accumulation. Continuous psychophysics, it‘s kind of an emerging paradigm, so I would say the boundaries are a little fuzzy, but in general the defining feature is that you couple a continuous stimulus with a continuous response, and it‘s been done for a bunch of tasks like tracking a dot with a finger, nulling self-motion, smooth pursuit eye-movements and others. </a:t>
            </a:r>
          </a:p>
          <a:p>
            <a:endParaRPr lang="de-DE" dirty="0"/>
          </a:p>
          <a:p>
            <a:r>
              <a:rPr lang="de-DE" dirty="0"/>
              <a:t>Discussing the method in detail unfortunately goes beyond the scope of this little 12 minute talk, but I wanted to mention some advantages and disadvantages. It‘s definitely a fast way to collect lots of data, it‘s pretty natural to assess the time course of perceptual processes, it gives us more tools to design our studies more naturalistically, and it‘s SO MUCH less awful for the participants. </a:t>
            </a:r>
          </a:p>
          <a:p>
            <a:endParaRPr lang="de-DE" dirty="0"/>
          </a:p>
          <a:p>
            <a:r>
              <a:rPr lang="de-DE" dirty="0"/>
              <a:t>On the flipside, you have to jump through a couple of hoops to analyze the data (which we will see later), although we use psychometric functions  with all their complexities all the time, so I guess we can deal with it. Another problem is that motor variability is a larger share of the overall variability in the data, so you can run into problems if your manipulation might affect the motor component of the task.</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3</a:t>
            </a:fld>
            <a:endParaRPr lang="en-CA"/>
          </a:p>
        </p:txBody>
      </p:sp>
    </p:spTree>
    <p:extLst>
      <p:ext uri="{BB962C8B-B14F-4D97-AF65-F5344CB8AC3E}">
        <p14:creationId xmlns:p14="http://schemas.microsoft.com/office/powerpoint/2010/main" val="3014074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Now, there is this new paradigm in vision science, Continuous Psychophysics, that allows us to pretty naturally look at the time course of perception, including whether having more information about an organisms heading can speed up the underlying evidence accumulation. Continuous psychophysics, it‘s kind of an emerging paradigm, so I would say the boundaries are a little fuzzy, but in general the defining feature is that you couple a continuous stimulus with a continuous response, and it‘s been done for a bunch of tasks like tracking a dot with a finger, nulling self-motion, smooth pursuit eye-movements and others. </a:t>
            </a:r>
          </a:p>
          <a:p>
            <a:endParaRPr lang="de-DE" dirty="0"/>
          </a:p>
          <a:p>
            <a:r>
              <a:rPr lang="de-DE" dirty="0"/>
              <a:t>Discussing the method in detail unfortunately goes beyond the scope of this little 12 minute talk, but I wanted to mention some advantages and disadvantages. It‘s definitely a fast way to collect lots of data, it‘s pretty natural to assess the time course of perceptual processes, it gives us more tools to design our studies more naturalistically, and it‘s SO MUCH less awful for the participants. </a:t>
            </a:r>
          </a:p>
          <a:p>
            <a:endParaRPr lang="de-DE" dirty="0"/>
          </a:p>
          <a:p>
            <a:r>
              <a:rPr lang="de-DE" dirty="0"/>
              <a:t>On the flipside, you have to jump through a couple of hoops to analyze the data (which we will see later), although we use psychometric functions  with all their complexities all the time, so I guess we can deal with it. Another problem is that motor variability is a larger share of the overall variability in the data, so you can run into problems if your manipulation might affect the motor component of the task.</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11</a:t>
            </a:fld>
            <a:endParaRPr lang="en-CA"/>
          </a:p>
        </p:txBody>
      </p:sp>
    </p:spTree>
    <p:extLst>
      <p:ext uri="{BB962C8B-B14F-4D97-AF65-F5344CB8AC3E}">
        <p14:creationId xmlns:p14="http://schemas.microsoft.com/office/powerpoint/2010/main" val="500990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12</a:t>
            </a:fld>
            <a:endParaRPr lang="en-CA"/>
          </a:p>
        </p:txBody>
      </p:sp>
    </p:spTree>
    <p:extLst>
      <p:ext uri="{BB962C8B-B14F-4D97-AF65-F5344CB8AC3E}">
        <p14:creationId xmlns:p14="http://schemas.microsoft.com/office/powerpoint/2010/main" val="886521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Today I will be putting together a little method that has received a bunch of attention lately, Continuous Psychophysics, with one of the alltime fave model processes to study multisensory integration, the perception of the direction in which we are moving, or heading perception.</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17</a:t>
            </a:fld>
            <a:endParaRPr lang="en-CA"/>
          </a:p>
        </p:txBody>
      </p:sp>
    </p:spTree>
    <p:extLst>
      <p:ext uri="{BB962C8B-B14F-4D97-AF65-F5344CB8AC3E}">
        <p14:creationId xmlns:p14="http://schemas.microsoft.com/office/powerpoint/2010/main" val="108427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Heading perception is a multisensory process where vision and the vestibular system play, pretty, naturally, prominent roles, but there is also evidence that other modalities, like sound or haptic information can contribute to forming more accurate and precise final percepts here. Among other options that I don‘t have time to discuss here, the perception of heading has been modelled as drift diffusion process. Drift diffusion models are based on the idea that the sensory system accumulates evidence over time. </a:t>
            </a:r>
          </a:p>
          <a:p>
            <a:endParaRPr lang="de-DE" dirty="0"/>
          </a:p>
          <a:p>
            <a:r>
              <a:rPr lang="de-DE" dirty="0"/>
              <a:t>Let‘s have a look at how this might occur for 10 trials in a simply heading discrimination task where participants have to decide whether they are moving slightly to the right or slightly to the left. So on the x axis of this graph, we have the time during a trial, on the y axis we have how much evidence in favor of one decision has been accumulated. The dashed orange lines correspond to the decision tresholds, so when enough evidence in favor of „right“ or „left“ is accumulated, the participants makes their decision accordingly. How much evidence is accumulated on each step is modelled probabilistically, such that even for a constant stimulus, we see that sometimes a lot of evidence is added in favor of „right“, sometimes not so much, and sometimes there is even – erroneously so – evidence counted for „left“. So let‘s have a look how this process might play out for 10 trials, each line here represents one trial. </a:t>
            </a:r>
          </a:p>
          <a:p>
            <a:endParaRPr lang="de-DE" dirty="0"/>
          </a:p>
          <a:p>
            <a:r>
              <a:rPr lang="de-DE" dirty="0"/>
              <a:t>Now what is partially motivating this study is the comparison between the two panels, what happens under high sensory noise and what happens under low sensory noise. According to this model, under low sensory noise or with a more informative stimulus, two things happen: one, we have more consistently correct responses. We can see here that, for all trials, the correct response is reached by the end of the trial. So we should observe higher precision in responses. And this is something that is well reported in the literature. On the other hand, we can also see that participants tend to make their decisions earlier, and to my knowledge and to my surprise, this has actually not been reported for heading perception!</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18</a:t>
            </a:fld>
            <a:endParaRPr lang="en-CA"/>
          </a:p>
        </p:txBody>
      </p:sp>
    </p:spTree>
    <p:extLst>
      <p:ext uri="{BB962C8B-B14F-4D97-AF65-F5344CB8AC3E}">
        <p14:creationId xmlns:p14="http://schemas.microsoft.com/office/powerpoint/2010/main" val="1784947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since Continuous Psychophysics is still a pretty new paradigm, we wanted to replicate earlier results that found higher precision in heading judgements in the presence of more informative optic flow, and then we also wanted to verify the other part of the puzzle, namely whether more informative optic flow speeds up perceptual processes and add some novel insights on our big pile of heading perception-related knowledge.</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19</a:t>
            </a:fld>
            <a:endParaRPr lang="en-CA"/>
          </a:p>
        </p:txBody>
      </p:sp>
    </p:spTree>
    <p:extLst>
      <p:ext uri="{BB962C8B-B14F-4D97-AF65-F5344CB8AC3E}">
        <p14:creationId xmlns:p14="http://schemas.microsoft.com/office/powerpoint/2010/main" val="859328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what do I mean by more informative optic flow? Let me explain you the stimulus. We immersed participants in this virtual environment here and we manipulated how fast they were moving (visually) and also the density of these plants here. We moved our participants visually on a random walk through this environment, making sure that across a run of about 100s, they moved in all directions somewhat equally. And they task was to point a joystick in the direction in which they thought they were moving. If you want more information you can download the pre-registration for this study here, which also contains all the code for stimulus generation and analysis, while we have a brief look at the participant perspective in all four conditions.</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20</a:t>
            </a:fld>
            <a:endParaRPr lang="en-CA"/>
          </a:p>
        </p:txBody>
      </p:sp>
    </p:spTree>
    <p:extLst>
      <p:ext uri="{BB962C8B-B14F-4D97-AF65-F5344CB8AC3E}">
        <p14:creationId xmlns:p14="http://schemas.microsoft.com/office/powerpoint/2010/main" val="1865250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You can see here that the sparse conditions were REALLY sparse, but since this was a bit of a proof-of-concept, we just wanted to make it REALLY obvious.</a:t>
            </a:r>
            <a:endParaRPr lang="en-CA" dirty="0"/>
          </a:p>
        </p:txBody>
      </p:sp>
      <p:sp>
        <p:nvSpPr>
          <p:cNvPr id="4" name="Slide Number Placeholder 3"/>
          <p:cNvSpPr>
            <a:spLocks noGrp="1"/>
          </p:cNvSpPr>
          <p:nvPr>
            <p:ph type="sldNum" sz="quarter" idx="5"/>
          </p:nvPr>
        </p:nvSpPr>
        <p:spPr/>
        <p:txBody>
          <a:bodyPr/>
          <a:lstStyle/>
          <a:p>
            <a:fld id="{85EFC271-D0BE-454E-8760-279C7D16704A}" type="slidenum">
              <a:rPr lang="en-CA" smtClean="0"/>
              <a:t>21</a:t>
            </a:fld>
            <a:endParaRPr lang="en-CA"/>
          </a:p>
        </p:txBody>
      </p:sp>
    </p:spTree>
    <p:extLst>
      <p:ext uri="{BB962C8B-B14F-4D97-AF65-F5344CB8AC3E}">
        <p14:creationId xmlns:p14="http://schemas.microsoft.com/office/powerpoint/2010/main" val="94795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AB94B-9904-6E99-460C-E1D7581CB9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F4358A9-A702-03AD-86EC-4929835BBC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6BC4F5F-6FD6-9469-9D37-AB0253190AF2}"/>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5" name="Footer Placeholder 4">
            <a:extLst>
              <a:ext uri="{FF2B5EF4-FFF2-40B4-BE49-F238E27FC236}">
                <a16:creationId xmlns:a16="http://schemas.microsoft.com/office/drawing/2014/main" id="{F1444BE2-588C-8011-5C65-5F1C44ECD0C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AA22B9E-1B17-6351-A1DB-3BBCBFFC68DF}"/>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94423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B918-894E-A7F5-592D-01E133D4E35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954E062-0DE4-C08E-A21B-D0A63C8391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5E4DE8B-A5C9-47FE-D020-5E15D203125F}"/>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5" name="Footer Placeholder 4">
            <a:extLst>
              <a:ext uri="{FF2B5EF4-FFF2-40B4-BE49-F238E27FC236}">
                <a16:creationId xmlns:a16="http://schemas.microsoft.com/office/drawing/2014/main" id="{1A55B7E5-4D69-C221-F0A4-35D1861217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561DFDB-A179-EE32-D233-2FF96E5FD7C8}"/>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241533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8A2DD-D97F-5E14-B34A-F7BAD19194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E9567D6-FF31-5303-7898-EABE22DB18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BE9DD1C-956A-6C74-EFC6-BDDB555668AF}"/>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5" name="Footer Placeholder 4">
            <a:extLst>
              <a:ext uri="{FF2B5EF4-FFF2-40B4-BE49-F238E27FC236}">
                <a16:creationId xmlns:a16="http://schemas.microsoft.com/office/drawing/2014/main" id="{854A87D3-98BD-9BC7-CFAF-F44A7118A63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35F62DB-F5E7-9464-19F8-CCDE4D9E2218}"/>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2492353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F487B-43CC-6309-833D-9DDC76CB8AA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C7FC474-5D48-3584-6B2A-E6D6105272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F73339-F59D-A819-DF15-6B8A738686E0}"/>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5" name="Footer Placeholder 4">
            <a:extLst>
              <a:ext uri="{FF2B5EF4-FFF2-40B4-BE49-F238E27FC236}">
                <a16:creationId xmlns:a16="http://schemas.microsoft.com/office/drawing/2014/main" id="{F7D7380C-5BF0-AEDB-01E0-89194C5676E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B206440-7AC9-8E99-8947-66115F363E7A}"/>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1440130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5E29-1FAA-795F-A2B7-548F02798A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F63AE6D-604E-1892-345C-B0BF311F84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846FC2-507D-4489-6978-AFCE9E88A8AE}"/>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5" name="Footer Placeholder 4">
            <a:extLst>
              <a:ext uri="{FF2B5EF4-FFF2-40B4-BE49-F238E27FC236}">
                <a16:creationId xmlns:a16="http://schemas.microsoft.com/office/drawing/2014/main" id="{E5F33D43-A9F6-807A-3B47-54EDF0415CC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8619BA7-0B19-5969-E673-EC5A8587D424}"/>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229891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1D798-01C0-4F26-8F6D-1FFDB2868E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30B94DD-316D-5FB8-C609-30A41AC7C8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B8450AF-0D56-86E2-7FB1-520A3C5C48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075770A-C1BE-4F6D-251C-D0BFF3305359}"/>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6" name="Footer Placeholder 5">
            <a:extLst>
              <a:ext uri="{FF2B5EF4-FFF2-40B4-BE49-F238E27FC236}">
                <a16:creationId xmlns:a16="http://schemas.microsoft.com/office/drawing/2014/main" id="{9E06A7C9-1921-6AF8-49D0-29FFD42610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0C314FC-0B9C-71C7-210B-CC2423D651CE}"/>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2088385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BCF38-100C-4336-C107-368E3147930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0C2AA20-D8C7-BAAF-F950-2AB7E42829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FED056-90AD-33BE-86C6-0670C33D93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42F7B16-8F1D-B79B-A0BF-550D935BFC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02F21-7F7C-245E-D12F-53F24FE86C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8BF958A-D763-A80A-A19C-9C19A4F54037}"/>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8" name="Footer Placeholder 7">
            <a:extLst>
              <a:ext uri="{FF2B5EF4-FFF2-40B4-BE49-F238E27FC236}">
                <a16:creationId xmlns:a16="http://schemas.microsoft.com/office/drawing/2014/main" id="{D3DB52BF-47DE-AAFC-B988-123B1AF6583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201EF28-6ED0-367E-3F96-C5E709B77731}"/>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3224072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22D3-74F8-3184-85C9-813A477B897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CDA39DC-DFC6-C057-D9E2-1311BC47D237}"/>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4" name="Footer Placeholder 3">
            <a:extLst>
              <a:ext uri="{FF2B5EF4-FFF2-40B4-BE49-F238E27FC236}">
                <a16:creationId xmlns:a16="http://schemas.microsoft.com/office/drawing/2014/main" id="{2B5AD519-EE6B-80B8-24AB-5BA1B0DBA8F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F6DC9BF-E6D5-9283-66C0-0DBADA883300}"/>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745421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E6A05B-CEAD-DA3F-8254-68EA200264F6}"/>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3" name="Footer Placeholder 2">
            <a:extLst>
              <a:ext uri="{FF2B5EF4-FFF2-40B4-BE49-F238E27FC236}">
                <a16:creationId xmlns:a16="http://schemas.microsoft.com/office/drawing/2014/main" id="{D4FB1E51-B1A0-5000-FB46-69015463F2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12A78F4-8058-AD86-9F14-4DF31BB754E9}"/>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1203842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30A04-38F5-DEE1-6ADA-2D73E6E7F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C5F916D-3D46-DC23-255F-96BC34B40D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4B00A79-015F-AC33-C8C4-19AD5C9B3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D918AD-8895-6407-A426-ACC506898DE0}"/>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6" name="Footer Placeholder 5">
            <a:extLst>
              <a:ext uri="{FF2B5EF4-FFF2-40B4-BE49-F238E27FC236}">
                <a16:creationId xmlns:a16="http://schemas.microsoft.com/office/drawing/2014/main" id="{28FC9454-277B-418A-2EBA-5A42D9895D9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236A3BB-DBF4-5DBA-D120-91B08F485F5B}"/>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4125438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A200-6276-310A-0EE7-2C55D46700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9B18627-FA3C-F79C-01B6-49BD7E05DB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6C98052-BBA0-B182-E3EF-8E657DE11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6014E2-343E-A116-53A8-4712A08B89BF}"/>
              </a:ext>
            </a:extLst>
          </p:cNvPr>
          <p:cNvSpPr>
            <a:spLocks noGrp="1"/>
          </p:cNvSpPr>
          <p:nvPr>
            <p:ph type="dt" sz="half" idx="10"/>
          </p:nvPr>
        </p:nvSpPr>
        <p:spPr/>
        <p:txBody>
          <a:bodyPr/>
          <a:lstStyle/>
          <a:p>
            <a:fld id="{EB183619-A205-48CA-9E0E-3925AD4971BC}" type="datetimeFigureOut">
              <a:rPr lang="en-CA" smtClean="0"/>
              <a:t>2025-04-21</a:t>
            </a:fld>
            <a:endParaRPr lang="en-CA"/>
          </a:p>
        </p:txBody>
      </p:sp>
      <p:sp>
        <p:nvSpPr>
          <p:cNvPr id="6" name="Footer Placeholder 5">
            <a:extLst>
              <a:ext uri="{FF2B5EF4-FFF2-40B4-BE49-F238E27FC236}">
                <a16:creationId xmlns:a16="http://schemas.microsoft.com/office/drawing/2014/main" id="{A504F735-0EC2-3347-08B6-A3F39D8F6ED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8B66118-83D3-E99A-B6F1-84FD5FB85518}"/>
              </a:ext>
            </a:extLst>
          </p:cNvPr>
          <p:cNvSpPr>
            <a:spLocks noGrp="1"/>
          </p:cNvSpPr>
          <p:nvPr>
            <p:ph type="sldNum" sz="quarter" idx="12"/>
          </p:nvPr>
        </p:nvSpPr>
        <p:spPr/>
        <p:txBody>
          <a:bodyPr/>
          <a:lstStyle/>
          <a:p>
            <a:fld id="{F30EC9A9-36B3-4188-A679-ED47D712BF8F}" type="slidenum">
              <a:rPr lang="en-CA" smtClean="0"/>
              <a:t>‹#›</a:t>
            </a:fld>
            <a:endParaRPr lang="en-CA"/>
          </a:p>
        </p:txBody>
      </p:sp>
    </p:spTree>
    <p:extLst>
      <p:ext uri="{BB962C8B-B14F-4D97-AF65-F5344CB8AC3E}">
        <p14:creationId xmlns:p14="http://schemas.microsoft.com/office/powerpoint/2010/main" val="3121488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E6C5F5-A73F-4D9A-ED3C-3BE4136328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B3F796-E8F2-2515-2F00-7F3A56D85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8183832-2740-9977-1F68-A57F87E20B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183619-A205-48CA-9E0E-3925AD4971BC}" type="datetimeFigureOut">
              <a:rPr lang="en-CA" smtClean="0"/>
              <a:t>2025-04-21</a:t>
            </a:fld>
            <a:endParaRPr lang="en-CA"/>
          </a:p>
        </p:txBody>
      </p:sp>
      <p:sp>
        <p:nvSpPr>
          <p:cNvPr id="5" name="Footer Placeholder 4">
            <a:extLst>
              <a:ext uri="{FF2B5EF4-FFF2-40B4-BE49-F238E27FC236}">
                <a16:creationId xmlns:a16="http://schemas.microsoft.com/office/drawing/2014/main" id="{3871407A-7735-028C-6D78-2B40169B1D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582E53C4-A5DB-82B8-531B-FD82B2E619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30EC9A9-36B3-4188-A679-ED47D712BF8F}" type="slidenum">
              <a:rPr lang="en-CA" smtClean="0"/>
              <a:t>‹#›</a:t>
            </a:fld>
            <a:endParaRPr lang="en-CA"/>
          </a:p>
        </p:txBody>
      </p:sp>
    </p:spTree>
    <p:extLst>
      <p:ext uri="{BB962C8B-B14F-4D97-AF65-F5344CB8AC3E}">
        <p14:creationId xmlns:p14="http://schemas.microsoft.com/office/powerpoint/2010/main" val="1844461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016/j.prdoa.2022.100170"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016/j.prdoa.2022.100170"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i.org/10.1177/20416695231214439"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doi.org/10.1016/j.visres.2021.107966"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13.png"/><Relationship Id="rId3" Type="http://schemas.microsoft.com/office/2007/relationships/media" Target="../media/media2.mp4"/><Relationship Id="rId7" Type="http://schemas.microsoft.com/office/2007/relationships/media" Target="../media/media5.mp4"/><Relationship Id="rId12" Type="http://schemas.openxmlformats.org/officeDocument/2006/relationships/image" Target="../media/image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4.mp4"/><Relationship Id="rId11" Type="http://schemas.openxmlformats.org/officeDocument/2006/relationships/image" Target="../media/image12.png"/><Relationship Id="rId5" Type="http://schemas.microsoft.com/office/2007/relationships/media" Target="../media/media4.mp4"/><Relationship Id="rId15" Type="http://schemas.openxmlformats.org/officeDocument/2006/relationships/image" Target="../media/image11.png"/><Relationship Id="rId10" Type="http://schemas.openxmlformats.org/officeDocument/2006/relationships/notesSlide" Target="../notesSlides/notesSlide9.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7.mp4"/><Relationship Id="rId7" Type="http://schemas.openxmlformats.org/officeDocument/2006/relationships/image" Target="../media/image16.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7.mp4"/></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C613-7A58-028E-884B-96C2D054F043}"/>
              </a:ext>
            </a:extLst>
          </p:cNvPr>
          <p:cNvSpPr>
            <a:spLocks noGrp="1"/>
          </p:cNvSpPr>
          <p:nvPr>
            <p:ph type="ctrTitle"/>
          </p:nvPr>
        </p:nvSpPr>
        <p:spPr/>
        <p:txBody>
          <a:bodyPr/>
          <a:lstStyle/>
          <a:p>
            <a:r>
              <a:rPr lang="de-DE" dirty="0"/>
              <a:t>Continuous Psychophysics</a:t>
            </a:r>
            <a:endParaRPr lang="en-CA" dirty="0"/>
          </a:p>
        </p:txBody>
      </p:sp>
      <p:sp>
        <p:nvSpPr>
          <p:cNvPr id="3" name="Subtitle 2">
            <a:extLst>
              <a:ext uri="{FF2B5EF4-FFF2-40B4-BE49-F238E27FC236}">
                <a16:creationId xmlns:a16="http://schemas.microsoft.com/office/drawing/2014/main" id="{5700694B-3E1F-56D1-CDCF-F87F75ECED62}"/>
              </a:ext>
            </a:extLst>
          </p:cNvPr>
          <p:cNvSpPr>
            <a:spLocks noGrp="1"/>
          </p:cNvSpPr>
          <p:nvPr>
            <p:ph type="subTitle" idx="1"/>
          </p:nvPr>
        </p:nvSpPr>
        <p:spPr/>
        <p:txBody>
          <a:bodyPr/>
          <a:lstStyle/>
          <a:p>
            <a:r>
              <a:rPr lang="de-DE" dirty="0"/>
              <a:t>What? Why? How?</a:t>
            </a:r>
            <a:endParaRPr lang="en-CA" dirty="0"/>
          </a:p>
        </p:txBody>
      </p:sp>
    </p:spTree>
    <p:extLst>
      <p:ext uri="{BB962C8B-B14F-4D97-AF65-F5344CB8AC3E}">
        <p14:creationId xmlns:p14="http://schemas.microsoft.com/office/powerpoint/2010/main" val="260646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4CF1-D331-1C9E-AA76-56070EBD9160}"/>
              </a:ext>
            </a:extLst>
          </p:cNvPr>
          <p:cNvSpPr>
            <a:spLocks noGrp="1"/>
          </p:cNvSpPr>
          <p:nvPr>
            <p:ph type="title"/>
          </p:nvPr>
        </p:nvSpPr>
        <p:spPr/>
        <p:txBody>
          <a:bodyPr/>
          <a:lstStyle/>
          <a:p>
            <a:r>
              <a:rPr lang="de-DE" dirty="0"/>
              <a:t>Comparison</a:t>
            </a:r>
            <a:endParaRPr lang="en-CA" dirty="0"/>
          </a:p>
        </p:txBody>
      </p:sp>
      <p:sp>
        <p:nvSpPr>
          <p:cNvPr id="3" name="Content Placeholder 2">
            <a:extLst>
              <a:ext uri="{FF2B5EF4-FFF2-40B4-BE49-F238E27FC236}">
                <a16:creationId xmlns:a16="http://schemas.microsoft.com/office/drawing/2014/main" id="{B9F58962-781C-60EA-66E2-441F75440D3A}"/>
              </a:ext>
            </a:extLst>
          </p:cNvPr>
          <p:cNvSpPr>
            <a:spLocks noGrp="1"/>
          </p:cNvSpPr>
          <p:nvPr>
            <p:ph idx="1"/>
          </p:nvPr>
        </p:nvSpPr>
        <p:spPr>
          <a:xfrm>
            <a:off x="838200" y="1825625"/>
            <a:ext cx="6928821" cy="4351338"/>
          </a:xfrm>
        </p:spPr>
        <p:txBody>
          <a:bodyPr/>
          <a:lstStyle/>
          <a:p>
            <a:r>
              <a:rPr lang="de-DE" dirty="0"/>
              <a:t>97% of variability in 2AFC explained by variability in Kalman filter sensitivity estimate</a:t>
            </a:r>
          </a:p>
          <a:p>
            <a:r>
              <a:rPr lang="de-DE" dirty="0"/>
              <a:t>Pretty good correlation as well with width of CCG curves</a:t>
            </a:r>
          </a:p>
          <a:p>
            <a:endParaRPr lang="en-CA" dirty="0"/>
          </a:p>
        </p:txBody>
      </p:sp>
      <p:pic>
        <p:nvPicPr>
          <p:cNvPr id="4" name="New picture">
            <a:extLst>
              <a:ext uri="{FF2B5EF4-FFF2-40B4-BE49-F238E27FC236}">
                <a16:creationId xmlns:a16="http://schemas.microsoft.com/office/drawing/2014/main" id="{2BA8AA36-E4E5-7384-8AE8-BAB8527CDB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0656"/>
          <a:stretch/>
        </p:blipFill>
        <p:spPr bwMode="auto">
          <a:xfrm>
            <a:off x="8450903" y="2900624"/>
            <a:ext cx="2902897" cy="3276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3096352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BF0ABD-053B-6E15-C4A3-C0419222523D}"/>
              </a:ext>
            </a:extLst>
          </p:cNvPr>
          <p:cNvSpPr txBox="1"/>
          <p:nvPr/>
        </p:nvSpPr>
        <p:spPr>
          <a:xfrm>
            <a:off x="838200" y="2009754"/>
            <a:ext cx="10703403" cy="1815882"/>
          </a:xfrm>
          <a:prstGeom prst="rect">
            <a:avLst/>
          </a:prstGeom>
          <a:noFill/>
        </p:spPr>
        <p:txBody>
          <a:bodyPr wrap="square" rtlCol="0">
            <a:spAutoFit/>
          </a:bodyPr>
          <a:lstStyle/>
          <a:p>
            <a:pPr marL="457200" indent="-457200">
              <a:buFont typeface="Arial" panose="020B0604020202020204" pitchFamily="34" charset="0"/>
              <a:buChar char="•"/>
            </a:pPr>
            <a:r>
              <a:rPr lang="de-DE" sz="2800" dirty="0"/>
              <a:t>Fast way to collect lots of data</a:t>
            </a:r>
          </a:p>
          <a:p>
            <a:pPr marL="457200" indent="-457200">
              <a:buFont typeface="Arial" panose="020B0604020202020204" pitchFamily="34" charset="0"/>
              <a:buChar char="•"/>
            </a:pPr>
            <a:r>
              <a:rPr lang="de-DE" sz="2800" dirty="0"/>
              <a:t>Intuitive way to assess time course of perception</a:t>
            </a:r>
          </a:p>
          <a:p>
            <a:pPr marL="457200" indent="-457200">
              <a:buFont typeface="Arial" panose="020B0604020202020204" pitchFamily="34" charset="0"/>
              <a:buChar char="•"/>
            </a:pPr>
            <a:r>
              <a:rPr lang="de-DE" sz="2800" dirty="0"/>
              <a:t>Another option for more naturalistic experiments</a:t>
            </a:r>
          </a:p>
          <a:p>
            <a:pPr marL="457200" indent="-457200">
              <a:buFont typeface="Arial" panose="020B0604020202020204" pitchFamily="34" charset="0"/>
              <a:buChar char="•"/>
            </a:pPr>
            <a:r>
              <a:rPr lang="de-DE" sz="2800" dirty="0"/>
              <a:t>Less torturous for participants</a:t>
            </a:r>
            <a:endParaRPr lang="en-CA" sz="2800" dirty="0"/>
          </a:p>
        </p:txBody>
      </p:sp>
      <p:sp>
        <p:nvSpPr>
          <p:cNvPr id="9" name="Title 8">
            <a:extLst>
              <a:ext uri="{FF2B5EF4-FFF2-40B4-BE49-F238E27FC236}">
                <a16:creationId xmlns:a16="http://schemas.microsoft.com/office/drawing/2014/main" id="{B50C2811-B0A6-D646-1563-04EB02F7204C}"/>
              </a:ext>
            </a:extLst>
          </p:cNvPr>
          <p:cNvSpPr>
            <a:spLocks noGrp="1"/>
          </p:cNvSpPr>
          <p:nvPr>
            <p:ph type="title"/>
          </p:nvPr>
        </p:nvSpPr>
        <p:spPr/>
        <p:txBody>
          <a:bodyPr/>
          <a:lstStyle/>
          <a:p>
            <a:pPr algn="ctr"/>
            <a:r>
              <a:rPr lang="de-DE" b="1" dirty="0"/>
              <a:t>Continuous Psychophysics: Advantages</a:t>
            </a:r>
            <a:endParaRPr lang="en-CA" b="1" dirty="0"/>
          </a:p>
        </p:txBody>
      </p:sp>
    </p:spTree>
    <p:extLst>
      <p:ext uri="{BB962C8B-B14F-4D97-AF65-F5344CB8AC3E}">
        <p14:creationId xmlns:p14="http://schemas.microsoft.com/office/powerpoint/2010/main" val="226335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A76A9A-E65F-F70F-AF26-11AD001EA916}"/>
              </a:ext>
            </a:extLst>
          </p:cNvPr>
          <p:cNvSpPr txBox="1"/>
          <p:nvPr/>
        </p:nvSpPr>
        <p:spPr>
          <a:xfrm>
            <a:off x="628907" y="1862809"/>
            <a:ext cx="10724893" cy="1261884"/>
          </a:xfrm>
          <a:prstGeom prst="rect">
            <a:avLst/>
          </a:prstGeom>
          <a:noFill/>
        </p:spPr>
        <p:txBody>
          <a:bodyPr wrap="square" rtlCol="0">
            <a:spAutoFit/>
          </a:bodyPr>
          <a:lstStyle/>
          <a:p>
            <a:pPr marL="457200" indent="-457200">
              <a:buFont typeface="Arial" panose="020B0604020202020204" pitchFamily="34" charset="0"/>
              <a:buChar char="•"/>
            </a:pPr>
            <a:r>
              <a:rPr lang="de-DE" sz="2800" dirty="0"/>
              <a:t>Challenging to analyze, maybe</a:t>
            </a:r>
          </a:p>
          <a:p>
            <a:pPr marL="457200" indent="-457200">
              <a:buFont typeface="Arial" panose="020B0604020202020204" pitchFamily="34" charset="0"/>
              <a:buChar char="•"/>
            </a:pPr>
            <a:r>
              <a:rPr lang="en-CA" sz="2800" dirty="0"/>
              <a:t>More susceptible to influences of the motor system </a:t>
            </a:r>
            <a:r>
              <a:rPr lang="en-CA" sz="2000" dirty="0"/>
              <a:t>(Falconbridge 2024, Straub &amp; Rothkopf 2022)</a:t>
            </a:r>
          </a:p>
        </p:txBody>
      </p:sp>
      <p:sp>
        <p:nvSpPr>
          <p:cNvPr id="9" name="Title 8">
            <a:extLst>
              <a:ext uri="{FF2B5EF4-FFF2-40B4-BE49-F238E27FC236}">
                <a16:creationId xmlns:a16="http://schemas.microsoft.com/office/drawing/2014/main" id="{B50C2811-B0A6-D646-1563-04EB02F7204C}"/>
              </a:ext>
            </a:extLst>
          </p:cNvPr>
          <p:cNvSpPr>
            <a:spLocks noGrp="1"/>
          </p:cNvSpPr>
          <p:nvPr>
            <p:ph type="title"/>
          </p:nvPr>
        </p:nvSpPr>
        <p:spPr/>
        <p:txBody>
          <a:bodyPr/>
          <a:lstStyle/>
          <a:p>
            <a:pPr algn="ctr"/>
            <a:r>
              <a:rPr lang="de-DE" b="1" dirty="0"/>
              <a:t>Continuous Psychophysics: Disadvantages</a:t>
            </a:r>
            <a:endParaRPr lang="en-CA" b="1" dirty="0"/>
          </a:p>
        </p:txBody>
      </p:sp>
    </p:spTree>
    <p:extLst>
      <p:ext uri="{BB962C8B-B14F-4D97-AF65-F5344CB8AC3E}">
        <p14:creationId xmlns:p14="http://schemas.microsoft.com/office/powerpoint/2010/main" val="6351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2BA9-25CC-5DE7-0AD5-B838993B6221}"/>
              </a:ext>
            </a:extLst>
          </p:cNvPr>
          <p:cNvSpPr>
            <a:spLocks noGrp="1"/>
          </p:cNvSpPr>
          <p:nvPr>
            <p:ph type="title"/>
          </p:nvPr>
        </p:nvSpPr>
        <p:spPr/>
        <p:txBody>
          <a:bodyPr/>
          <a:lstStyle/>
          <a:p>
            <a:r>
              <a:rPr lang="de-DE" dirty="0"/>
              <a:t>Continuous Psychophysics: Eye-Movements</a:t>
            </a:r>
            <a:endParaRPr lang="en-CA" dirty="0"/>
          </a:p>
        </p:txBody>
      </p:sp>
      <p:sp>
        <p:nvSpPr>
          <p:cNvPr id="3" name="Content Placeholder 2">
            <a:extLst>
              <a:ext uri="{FF2B5EF4-FFF2-40B4-BE49-F238E27FC236}">
                <a16:creationId xmlns:a16="http://schemas.microsoft.com/office/drawing/2014/main" id="{58F6020E-98B0-4BE7-216C-7D8B9FD46F81}"/>
              </a:ext>
            </a:extLst>
          </p:cNvPr>
          <p:cNvSpPr>
            <a:spLocks noGrp="1"/>
          </p:cNvSpPr>
          <p:nvPr>
            <p:ph idx="1"/>
          </p:nvPr>
        </p:nvSpPr>
        <p:spPr>
          <a:xfrm>
            <a:off x="181984" y="5841401"/>
            <a:ext cx="10515600" cy="871109"/>
          </a:xfrm>
        </p:spPr>
        <p:txBody>
          <a:bodyPr>
            <a:normAutofit/>
          </a:bodyPr>
          <a:lstStyle/>
          <a:p>
            <a:pPr marL="0" indent="0">
              <a:buNone/>
            </a:pPr>
            <a:r>
              <a:rPr lang="en-CA" sz="1500" dirty="0" err="1">
                <a:effectLst/>
              </a:rPr>
              <a:t>Grillini</a:t>
            </a:r>
            <a:r>
              <a:rPr lang="en-CA" sz="1500" dirty="0">
                <a:effectLst/>
              </a:rPr>
              <a:t>, A., </a:t>
            </a:r>
            <a:r>
              <a:rPr lang="en-CA" sz="1500" dirty="0" err="1">
                <a:effectLst/>
              </a:rPr>
              <a:t>Koens</a:t>
            </a:r>
            <a:r>
              <a:rPr lang="en-CA" sz="1500" dirty="0">
                <a:effectLst/>
              </a:rPr>
              <a:t>, L. H., </a:t>
            </a:r>
            <a:r>
              <a:rPr lang="en-CA" sz="1500" dirty="0" err="1">
                <a:effectLst/>
              </a:rPr>
              <a:t>Lizaitiene</a:t>
            </a:r>
            <a:r>
              <a:rPr lang="en-CA" sz="1500" dirty="0">
                <a:effectLst/>
              </a:rPr>
              <a:t>, G., Lange, F., Cornelissen, F. W., &amp; </a:t>
            </a:r>
            <a:r>
              <a:rPr lang="en-CA" sz="1500" dirty="0" err="1">
                <a:effectLst/>
              </a:rPr>
              <a:t>Tijssen</a:t>
            </a:r>
            <a:r>
              <a:rPr lang="en-CA" sz="1500" dirty="0">
                <a:effectLst/>
              </a:rPr>
              <a:t>, M. A. J. (2022). Measuring saccades in patients with Niemann-Pick type C: A comparison between video-oculography and a novel eye tracking test based on continuous psychophysics. </a:t>
            </a:r>
            <a:r>
              <a:rPr lang="en-CA" sz="1500" i="1" dirty="0">
                <a:effectLst/>
              </a:rPr>
              <a:t>Clinical Parkinsonism and Related Disorders</a:t>
            </a:r>
            <a:r>
              <a:rPr lang="en-CA" sz="1500" dirty="0">
                <a:effectLst/>
              </a:rPr>
              <a:t>, </a:t>
            </a:r>
            <a:r>
              <a:rPr lang="en-CA" sz="1500" i="1" dirty="0">
                <a:effectLst/>
              </a:rPr>
              <a:t>7</a:t>
            </a:r>
            <a:r>
              <a:rPr lang="en-CA" sz="1500" dirty="0">
                <a:effectLst/>
              </a:rPr>
              <a:t>. </a:t>
            </a:r>
            <a:r>
              <a:rPr lang="en-CA" sz="1500" dirty="0">
                <a:effectLst/>
                <a:hlinkClick r:id="rId2"/>
              </a:rPr>
              <a:t>https://doi.org/10.1016/j.prdoa.2022.100170</a:t>
            </a:r>
            <a:endParaRPr lang="en-CA" sz="1500" dirty="0">
              <a:effectLst/>
            </a:endParaRPr>
          </a:p>
          <a:p>
            <a:endParaRPr lang="en-CA" sz="1500" dirty="0"/>
          </a:p>
        </p:txBody>
      </p:sp>
      <p:pic>
        <p:nvPicPr>
          <p:cNvPr id="5" name="Picture 4">
            <a:extLst>
              <a:ext uri="{FF2B5EF4-FFF2-40B4-BE49-F238E27FC236}">
                <a16:creationId xmlns:a16="http://schemas.microsoft.com/office/drawing/2014/main" id="{0656933C-5C05-8F38-BECD-D5EE285E0BFC}"/>
              </a:ext>
            </a:extLst>
          </p:cNvPr>
          <p:cNvPicPr>
            <a:picLocks noChangeAspect="1"/>
          </p:cNvPicPr>
          <p:nvPr/>
        </p:nvPicPr>
        <p:blipFill>
          <a:blip r:embed="rId3"/>
          <a:stretch>
            <a:fillRect/>
          </a:stretch>
        </p:blipFill>
        <p:spPr>
          <a:xfrm>
            <a:off x="984997" y="1892449"/>
            <a:ext cx="10568696" cy="2625763"/>
          </a:xfrm>
          <a:prstGeom prst="rect">
            <a:avLst/>
          </a:prstGeom>
        </p:spPr>
      </p:pic>
    </p:spTree>
    <p:extLst>
      <p:ext uri="{BB962C8B-B14F-4D97-AF65-F5344CB8AC3E}">
        <p14:creationId xmlns:p14="http://schemas.microsoft.com/office/powerpoint/2010/main" val="101650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02BA9-25CC-5DE7-0AD5-B838993B6221}"/>
              </a:ext>
            </a:extLst>
          </p:cNvPr>
          <p:cNvSpPr>
            <a:spLocks noGrp="1"/>
          </p:cNvSpPr>
          <p:nvPr>
            <p:ph type="title"/>
          </p:nvPr>
        </p:nvSpPr>
        <p:spPr/>
        <p:txBody>
          <a:bodyPr/>
          <a:lstStyle/>
          <a:p>
            <a:r>
              <a:rPr lang="de-DE" dirty="0"/>
              <a:t>Continuous Psychophysics: Eye-Movements</a:t>
            </a:r>
            <a:endParaRPr lang="en-CA" dirty="0"/>
          </a:p>
        </p:txBody>
      </p:sp>
      <p:sp>
        <p:nvSpPr>
          <p:cNvPr id="3" name="Content Placeholder 2">
            <a:extLst>
              <a:ext uri="{FF2B5EF4-FFF2-40B4-BE49-F238E27FC236}">
                <a16:creationId xmlns:a16="http://schemas.microsoft.com/office/drawing/2014/main" id="{58F6020E-98B0-4BE7-216C-7D8B9FD46F81}"/>
              </a:ext>
            </a:extLst>
          </p:cNvPr>
          <p:cNvSpPr>
            <a:spLocks noGrp="1"/>
          </p:cNvSpPr>
          <p:nvPr>
            <p:ph idx="1"/>
          </p:nvPr>
        </p:nvSpPr>
        <p:spPr>
          <a:xfrm>
            <a:off x="181984" y="5841401"/>
            <a:ext cx="10515600" cy="871109"/>
          </a:xfrm>
        </p:spPr>
        <p:txBody>
          <a:bodyPr>
            <a:normAutofit/>
          </a:bodyPr>
          <a:lstStyle/>
          <a:p>
            <a:pPr marL="0" indent="0">
              <a:buNone/>
            </a:pPr>
            <a:r>
              <a:rPr lang="en-CA" sz="1500" dirty="0" err="1">
                <a:effectLst/>
              </a:rPr>
              <a:t>Grillini</a:t>
            </a:r>
            <a:r>
              <a:rPr lang="en-CA" sz="1500" dirty="0">
                <a:effectLst/>
              </a:rPr>
              <a:t>, A., </a:t>
            </a:r>
            <a:r>
              <a:rPr lang="en-CA" sz="1500" dirty="0" err="1">
                <a:effectLst/>
              </a:rPr>
              <a:t>Koens</a:t>
            </a:r>
            <a:r>
              <a:rPr lang="en-CA" sz="1500" dirty="0">
                <a:effectLst/>
              </a:rPr>
              <a:t>, L. H., </a:t>
            </a:r>
            <a:r>
              <a:rPr lang="en-CA" sz="1500" dirty="0" err="1">
                <a:effectLst/>
              </a:rPr>
              <a:t>Lizaitiene</a:t>
            </a:r>
            <a:r>
              <a:rPr lang="en-CA" sz="1500" dirty="0">
                <a:effectLst/>
              </a:rPr>
              <a:t>, G., Lange, F., Cornelissen, F. W., &amp; </a:t>
            </a:r>
            <a:r>
              <a:rPr lang="en-CA" sz="1500" dirty="0" err="1">
                <a:effectLst/>
              </a:rPr>
              <a:t>Tijssen</a:t>
            </a:r>
            <a:r>
              <a:rPr lang="en-CA" sz="1500" dirty="0">
                <a:effectLst/>
              </a:rPr>
              <a:t>, M. A. J. (2022). Measuring saccades in patients with Niemann-Pick type C: A comparison between video-oculography and a novel eye tracking test based on continuous psychophysics. </a:t>
            </a:r>
            <a:r>
              <a:rPr lang="en-CA" sz="1500" i="1" dirty="0">
                <a:effectLst/>
              </a:rPr>
              <a:t>Clinical Parkinsonism and Related Disorders</a:t>
            </a:r>
            <a:r>
              <a:rPr lang="en-CA" sz="1500" dirty="0">
                <a:effectLst/>
              </a:rPr>
              <a:t>, </a:t>
            </a:r>
            <a:r>
              <a:rPr lang="en-CA" sz="1500" i="1" dirty="0">
                <a:effectLst/>
              </a:rPr>
              <a:t>7</a:t>
            </a:r>
            <a:r>
              <a:rPr lang="en-CA" sz="1500" dirty="0">
                <a:effectLst/>
              </a:rPr>
              <a:t>. </a:t>
            </a:r>
            <a:r>
              <a:rPr lang="en-CA" sz="1500" dirty="0">
                <a:effectLst/>
                <a:hlinkClick r:id="rId2"/>
              </a:rPr>
              <a:t>https://doi.org/10.1016/j.prdoa.2022.100170</a:t>
            </a:r>
            <a:endParaRPr lang="en-CA" sz="1500" dirty="0">
              <a:effectLst/>
            </a:endParaRPr>
          </a:p>
          <a:p>
            <a:endParaRPr lang="en-CA" sz="1500" dirty="0"/>
          </a:p>
        </p:txBody>
      </p:sp>
      <p:pic>
        <p:nvPicPr>
          <p:cNvPr id="5" name="Picture 4">
            <a:extLst>
              <a:ext uri="{FF2B5EF4-FFF2-40B4-BE49-F238E27FC236}">
                <a16:creationId xmlns:a16="http://schemas.microsoft.com/office/drawing/2014/main" id="{0656933C-5C05-8F38-BECD-D5EE285E0BFC}"/>
              </a:ext>
            </a:extLst>
          </p:cNvPr>
          <p:cNvPicPr>
            <a:picLocks noChangeAspect="1"/>
          </p:cNvPicPr>
          <p:nvPr/>
        </p:nvPicPr>
        <p:blipFill>
          <a:blip r:embed="rId3"/>
          <a:stretch>
            <a:fillRect/>
          </a:stretch>
        </p:blipFill>
        <p:spPr>
          <a:xfrm>
            <a:off x="984997" y="1892449"/>
            <a:ext cx="10568696" cy="2625763"/>
          </a:xfrm>
          <a:prstGeom prst="rect">
            <a:avLst/>
          </a:prstGeom>
        </p:spPr>
      </p:pic>
    </p:spTree>
    <p:extLst>
      <p:ext uri="{BB962C8B-B14F-4D97-AF65-F5344CB8AC3E}">
        <p14:creationId xmlns:p14="http://schemas.microsoft.com/office/powerpoint/2010/main" val="199931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2B0D-9F54-D1C5-6168-06E9D480B887}"/>
              </a:ext>
            </a:extLst>
          </p:cNvPr>
          <p:cNvSpPr>
            <a:spLocks noGrp="1"/>
          </p:cNvSpPr>
          <p:nvPr>
            <p:ph type="title"/>
          </p:nvPr>
        </p:nvSpPr>
        <p:spPr/>
        <p:txBody>
          <a:bodyPr/>
          <a:lstStyle/>
          <a:p>
            <a:r>
              <a:rPr lang="de-DE" dirty="0"/>
              <a:t>Continuous Psychophysics: Background motion</a:t>
            </a:r>
            <a:endParaRPr lang="en-CA" dirty="0"/>
          </a:p>
        </p:txBody>
      </p:sp>
      <p:sp>
        <p:nvSpPr>
          <p:cNvPr id="3" name="Content Placeholder 2">
            <a:extLst>
              <a:ext uri="{FF2B5EF4-FFF2-40B4-BE49-F238E27FC236}">
                <a16:creationId xmlns:a16="http://schemas.microsoft.com/office/drawing/2014/main" id="{823A26C1-1056-F863-2287-BE6C394C05A1}"/>
              </a:ext>
            </a:extLst>
          </p:cNvPr>
          <p:cNvSpPr>
            <a:spLocks noGrp="1"/>
          </p:cNvSpPr>
          <p:nvPr>
            <p:ph idx="1"/>
          </p:nvPr>
        </p:nvSpPr>
        <p:spPr>
          <a:xfrm>
            <a:off x="490368" y="5745785"/>
            <a:ext cx="4970030" cy="744351"/>
          </a:xfrm>
        </p:spPr>
        <p:txBody>
          <a:bodyPr>
            <a:normAutofit fontScale="85000" lnSpcReduction="10000"/>
          </a:bodyPr>
          <a:lstStyle/>
          <a:p>
            <a:pPr marL="0" indent="0">
              <a:buNone/>
            </a:pPr>
            <a:r>
              <a:rPr lang="en-US" sz="1500" dirty="0">
                <a:effectLst/>
              </a:rPr>
              <a:t>Falconbridge, M., Stamps, R. L., Edwards, M., &amp; Badcock, D. R. (2023). Target motion misjudgments reflect a misperception of the background; revealed using continuous psychophysics. </a:t>
            </a:r>
            <a:r>
              <a:rPr lang="en-US" sz="1500" i="1" dirty="0">
                <a:effectLst/>
              </a:rPr>
              <a:t>I-Perception</a:t>
            </a:r>
            <a:r>
              <a:rPr lang="en-US" sz="1500" dirty="0">
                <a:effectLst/>
              </a:rPr>
              <a:t>, </a:t>
            </a:r>
            <a:r>
              <a:rPr lang="en-US" sz="1500" i="1" dirty="0">
                <a:effectLst/>
              </a:rPr>
              <a:t>14</a:t>
            </a:r>
            <a:r>
              <a:rPr lang="en-US" sz="1500" dirty="0">
                <a:effectLst/>
              </a:rPr>
              <a:t>(6). </a:t>
            </a:r>
            <a:r>
              <a:rPr lang="en-US" sz="1500" dirty="0">
                <a:effectLst/>
                <a:hlinkClick r:id="rId2"/>
              </a:rPr>
              <a:t>https://doi.org/10.1177/20416695231214439</a:t>
            </a:r>
            <a:endParaRPr lang="en-US" sz="1500" dirty="0">
              <a:effectLst/>
            </a:endParaRPr>
          </a:p>
          <a:p>
            <a:endParaRPr lang="en-CA" sz="1500" dirty="0"/>
          </a:p>
        </p:txBody>
      </p:sp>
      <p:sp>
        <p:nvSpPr>
          <p:cNvPr id="5" name="TextBox 4">
            <a:extLst>
              <a:ext uri="{FF2B5EF4-FFF2-40B4-BE49-F238E27FC236}">
                <a16:creationId xmlns:a16="http://schemas.microsoft.com/office/drawing/2014/main" id="{FF8D9F72-2279-48CE-0F1B-19BE9107E2CB}"/>
              </a:ext>
            </a:extLst>
          </p:cNvPr>
          <p:cNvSpPr txBox="1"/>
          <p:nvPr/>
        </p:nvSpPr>
        <p:spPr>
          <a:xfrm>
            <a:off x="576428" y="1690688"/>
            <a:ext cx="4694817" cy="923330"/>
          </a:xfrm>
          <a:prstGeom prst="rect">
            <a:avLst/>
          </a:prstGeom>
          <a:noFill/>
        </p:spPr>
        <p:txBody>
          <a:bodyPr wrap="square">
            <a:spAutoFit/>
          </a:bodyPr>
          <a:lstStyle/>
          <a:p>
            <a:r>
              <a:rPr lang="en-CA" dirty="0"/>
              <a:t>Videos: https://journals.sagepub.com/doi/10.1177/20416695231214439</a:t>
            </a:r>
          </a:p>
        </p:txBody>
      </p:sp>
      <p:pic>
        <p:nvPicPr>
          <p:cNvPr id="7" name="Picture 6" descr="A white background with black dots&#10;&#10;Description automatically generated">
            <a:extLst>
              <a:ext uri="{FF2B5EF4-FFF2-40B4-BE49-F238E27FC236}">
                <a16:creationId xmlns:a16="http://schemas.microsoft.com/office/drawing/2014/main" id="{6C72B2CF-09D7-352E-5D7F-17539948282F}"/>
              </a:ext>
            </a:extLst>
          </p:cNvPr>
          <p:cNvPicPr>
            <a:picLocks noChangeAspect="1"/>
          </p:cNvPicPr>
          <p:nvPr/>
        </p:nvPicPr>
        <p:blipFill>
          <a:blip r:embed="rId3">
            <a:extLst>
              <a:ext uri="{28A0092B-C50C-407E-A947-70E740481C1C}">
                <a14:useLocalDpi xmlns:a14="http://schemas.microsoft.com/office/drawing/2010/main" val="0"/>
              </a:ext>
            </a:extLst>
          </a:blip>
          <a:srcRect l="35614" t="13372" r="33979" b="19490"/>
          <a:stretch/>
        </p:blipFill>
        <p:spPr>
          <a:xfrm>
            <a:off x="5900567" y="1326330"/>
            <a:ext cx="5238975" cy="5166545"/>
          </a:xfrm>
          <a:prstGeom prst="rect">
            <a:avLst/>
          </a:prstGeom>
        </p:spPr>
      </p:pic>
    </p:spTree>
    <p:extLst>
      <p:ext uri="{BB962C8B-B14F-4D97-AF65-F5344CB8AC3E}">
        <p14:creationId xmlns:p14="http://schemas.microsoft.com/office/powerpoint/2010/main" val="1814646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DD0F3-664A-FFAF-EDD1-D5B174080DCA}"/>
              </a:ext>
            </a:extLst>
          </p:cNvPr>
          <p:cNvSpPr>
            <a:spLocks noGrp="1"/>
          </p:cNvSpPr>
          <p:nvPr>
            <p:ph type="title"/>
          </p:nvPr>
        </p:nvSpPr>
        <p:spPr/>
        <p:txBody>
          <a:bodyPr/>
          <a:lstStyle/>
          <a:p>
            <a:r>
              <a:rPr lang="de-DE" dirty="0"/>
              <a:t>Continuous Psychophysics: manual tracking</a:t>
            </a:r>
            <a:endParaRPr lang="en-CA" dirty="0"/>
          </a:p>
        </p:txBody>
      </p:sp>
      <p:sp>
        <p:nvSpPr>
          <p:cNvPr id="3" name="Content Placeholder 2">
            <a:extLst>
              <a:ext uri="{FF2B5EF4-FFF2-40B4-BE49-F238E27FC236}">
                <a16:creationId xmlns:a16="http://schemas.microsoft.com/office/drawing/2014/main" id="{9020B6D8-9756-476B-5836-F7847E8E05DE}"/>
              </a:ext>
            </a:extLst>
          </p:cNvPr>
          <p:cNvSpPr>
            <a:spLocks noGrp="1"/>
          </p:cNvSpPr>
          <p:nvPr>
            <p:ph idx="1"/>
          </p:nvPr>
        </p:nvSpPr>
        <p:spPr>
          <a:xfrm>
            <a:off x="450925" y="5504741"/>
            <a:ext cx="4551381" cy="1078940"/>
          </a:xfrm>
        </p:spPr>
        <p:txBody>
          <a:bodyPr>
            <a:normAutofit/>
          </a:bodyPr>
          <a:lstStyle/>
          <a:p>
            <a:pPr marL="0" indent="0">
              <a:buNone/>
            </a:pPr>
            <a:r>
              <a:rPr lang="en-US" sz="1500" dirty="0" err="1">
                <a:effectLst/>
              </a:rPr>
              <a:t>Décima</a:t>
            </a:r>
            <a:r>
              <a:rPr lang="en-US" sz="1500" dirty="0">
                <a:effectLst/>
              </a:rPr>
              <a:t>, A. P., Barraza, J. F., &amp; López-Moliner, J. (2022). The perceptual dynamics of the contrast induced speed bias. </a:t>
            </a:r>
            <a:r>
              <a:rPr lang="en-US" sz="1500" i="1" dirty="0">
                <a:effectLst/>
              </a:rPr>
              <a:t>Vision Research</a:t>
            </a:r>
            <a:r>
              <a:rPr lang="en-US" sz="1500" dirty="0">
                <a:effectLst/>
              </a:rPr>
              <a:t>, </a:t>
            </a:r>
            <a:r>
              <a:rPr lang="en-US" sz="1500" i="1" dirty="0">
                <a:effectLst/>
              </a:rPr>
              <a:t>191</a:t>
            </a:r>
            <a:r>
              <a:rPr lang="en-US" sz="1500" dirty="0">
                <a:effectLst/>
              </a:rPr>
              <a:t>. </a:t>
            </a:r>
            <a:r>
              <a:rPr lang="en-US" sz="1500" dirty="0">
                <a:effectLst/>
                <a:hlinkClick r:id="rId2"/>
              </a:rPr>
              <a:t>https://doi.org/10.1016/j.visres.2021.107966</a:t>
            </a:r>
            <a:endParaRPr lang="en-US" sz="1500" dirty="0">
              <a:effectLst/>
            </a:endParaRPr>
          </a:p>
          <a:p>
            <a:endParaRPr lang="en-CA" sz="1500" dirty="0"/>
          </a:p>
        </p:txBody>
      </p:sp>
      <p:pic>
        <p:nvPicPr>
          <p:cNvPr id="1026" name="Picture 2">
            <a:extLst>
              <a:ext uri="{FF2B5EF4-FFF2-40B4-BE49-F238E27FC236}">
                <a16:creationId xmlns:a16="http://schemas.microsoft.com/office/drawing/2014/main" id="{522FCEF4-5C87-390B-BF3E-8A8A05CCE3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059"/>
          <a:stretch/>
        </p:blipFill>
        <p:spPr bwMode="auto">
          <a:xfrm>
            <a:off x="5630732" y="1671637"/>
            <a:ext cx="5723068" cy="465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476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CF62-99FF-BFD3-B005-39068DABC0BC}"/>
              </a:ext>
            </a:extLst>
          </p:cNvPr>
          <p:cNvSpPr>
            <a:spLocks noGrp="1"/>
          </p:cNvSpPr>
          <p:nvPr>
            <p:ph type="ctrTitle"/>
          </p:nvPr>
        </p:nvSpPr>
        <p:spPr/>
        <p:txBody>
          <a:bodyPr>
            <a:normAutofit/>
          </a:bodyPr>
          <a:lstStyle/>
          <a:p>
            <a:r>
              <a:rPr lang="en-US" sz="4000" b="1" kern="0" dirty="0">
                <a:effectLst/>
                <a:latin typeface="Aptos" panose="020B0004020202020204" pitchFamily="34" charset="0"/>
                <a:ea typeface="Aptos" panose="020B0004020202020204" pitchFamily="34" charset="0"/>
                <a:cs typeface="Times New Roman" panose="02020603050405020304" pitchFamily="18" charset="0"/>
              </a:rPr>
              <a:t>Studying Precision and Temporal Dynamics of Heading Perception with Continuous Psychophysics</a:t>
            </a:r>
            <a:endParaRPr lang="en-CA" sz="4000" dirty="0"/>
          </a:p>
        </p:txBody>
      </p:sp>
      <p:sp>
        <p:nvSpPr>
          <p:cNvPr id="3" name="Subtitle 2">
            <a:extLst>
              <a:ext uri="{FF2B5EF4-FFF2-40B4-BE49-F238E27FC236}">
                <a16:creationId xmlns:a16="http://schemas.microsoft.com/office/drawing/2014/main" id="{E3FFA4C9-B7D9-E5EA-CE77-A0F520CBCB7C}"/>
              </a:ext>
            </a:extLst>
          </p:cNvPr>
          <p:cNvSpPr>
            <a:spLocks noGrp="1"/>
          </p:cNvSpPr>
          <p:nvPr>
            <p:ph type="subTitle" idx="1"/>
          </p:nvPr>
        </p:nvSpPr>
        <p:spPr/>
        <p:txBody>
          <a:bodyPr/>
          <a:lstStyle/>
          <a:p>
            <a:r>
              <a:rPr lang="de-DE" dirty="0"/>
              <a:t>Björn Jörges, Ambika Bansal, Laurence R. Harris</a:t>
            </a:r>
            <a:endParaRPr lang="en-CA" dirty="0"/>
          </a:p>
        </p:txBody>
      </p:sp>
    </p:spTree>
    <p:extLst>
      <p:ext uri="{BB962C8B-B14F-4D97-AF65-F5344CB8AC3E}">
        <p14:creationId xmlns:p14="http://schemas.microsoft.com/office/powerpoint/2010/main" val="2758309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59C0-6CB1-0A5A-C9D5-2C492BEF955D}"/>
              </a:ext>
            </a:extLst>
          </p:cNvPr>
          <p:cNvSpPr>
            <a:spLocks noGrp="1"/>
          </p:cNvSpPr>
          <p:nvPr>
            <p:ph type="title"/>
          </p:nvPr>
        </p:nvSpPr>
        <p:spPr/>
        <p:txBody>
          <a:bodyPr/>
          <a:lstStyle/>
          <a:p>
            <a:pPr algn="ctr"/>
            <a:r>
              <a:rPr lang="de-DE" b="1" dirty="0"/>
              <a:t>Heading Perception</a:t>
            </a:r>
            <a:endParaRPr lang="en-CA" b="1" dirty="0"/>
          </a:p>
        </p:txBody>
      </p:sp>
      <p:sp>
        <p:nvSpPr>
          <p:cNvPr id="7" name="TextBox 6">
            <a:extLst>
              <a:ext uri="{FF2B5EF4-FFF2-40B4-BE49-F238E27FC236}">
                <a16:creationId xmlns:a16="http://schemas.microsoft.com/office/drawing/2014/main" id="{66D2B8EC-BB8D-512F-E2F0-669F9609DFBB}"/>
              </a:ext>
            </a:extLst>
          </p:cNvPr>
          <p:cNvSpPr txBox="1"/>
          <p:nvPr/>
        </p:nvSpPr>
        <p:spPr>
          <a:xfrm>
            <a:off x="838199" y="2404893"/>
            <a:ext cx="10515599" cy="2246769"/>
          </a:xfrm>
          <a:prstGeom prst="rect">
            <a:avLst/>
          </a:prstGeom>
          <a:noFill/>
        </p:spPr>
        <p:txBody>
          <a:bodyPr wrap="square">
            <a:spAutoFit/>
          </a:bodyPr>
          <a:lstStyle/>
          <a:p>
            <a:pPr marL="457200" indent="-457200">
              <a:buFont typeface="Arial" panose="020B0604020202020204" pitchFamily="34" charset="0"/>
              <a:buChar char="•"/>
            </a:pPr>
            <a:r>
              <a:rPr lang="de-DE" sz="2800" dirty="0"/>
              <a:t>Different models (Kalman filters, Drift Diffusion models) make the prediction that, when heading cues are more informative, judgements should be:</a:t>
            </a:r>
          </a:p>
          <a:p>
            <a:pPr marL="914400" lvl="1" indent="-457200">
              <a:buFont typeface="Arial" panose="020B0604020202020204" pitchFamily="34" charset="0"/>
              <a:buChar char="•"/>
            </a:pPr>
            <a:r>
              <a:rPr lang="de-DE" sz="2800" dirty="0"/>
              <a:t>More precise</a:t>
            </a:r>
          </a:p>
          <a:p>
            <a:pPr marL="914400" lvl="1" indent="-457200">
              <a:buFont typeface="Arial" panose="020B0604020202020204" pitchFamily="34" charset="0"/>
              <a:buChar char="•"/>
            </a:pPr>
            <a:r>
              <a:rPr lang="de-DE" sz="2800" dirty="0"/>
              <a:t>Faster</a:t>
            </a:r>
          </a:p>
        </p:txBody>
      </p:sp>
      <p:sp>
        <p:nvSpPr>
          <p:cNvPr id="12" name="TextBox 11">
            <a:extLst>
              <a:ext uri="{FF2B5EF4-FFF2-40B4-BE49-F238E27FC236}">
                <a16:creationId xmlns:a16="http://schemas.microsoft.com/office/drawing/2014/main" id="{71538A95-F216-ACEF-EBC5-B05DB35AC2BC}"/>
              </a:ext>
            </a:extLst>
          </p:cNvPr>
          <p:cNvSpPr txBox="1"/>
          <p:nvPr/>
        </p:nvSpPr>
        <p:spPr>
          <a:xfrm>
            <a:off x="838199" y="1498113"/>
            <a:ext cx="9887858" cy="954107"/>
          </a:xfrm>
          <a:prstGeom prst="rect">
            <a:avLst/>
          </a:prstGeom>
          <a:noFill/>
        </p:spPr>
        <p:txBody>
          <a:bodyPr wrap="square">
            <a:spAutoFit/>
          </a:bodyPr>
          <a:lstStyle/>
          <a:p>
            <a:pPr marL="457200" indent="-457200">
              <a:buFont typeface="Arial" panose="020B0604020202020204" pitchFamily="34" charset="0"/>
              <a:buChar char="•"/>
            </a:pPr>
            <a:r>
              <a:rPr lang="de-DE" sz="2800" dirty="0"/>
              <a:t>Multisensory process (visual, vestibular, auditory, ...) to determine the direction in which the organism is moving</a:t>
            </a:r>
          </a:p>
        </p:txBody>
      </p:sp>
    </p:spTree>
    <p:extLst>
      <p:ext uri="{BB962C8B-B14F-4D97-AF65-F5344CB8AC3E}">
        <p14:creationId xmlns:p14="http://schemas.microsoft.com/office/powerpoint/2010/main" val="342828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38FD-683D-B3E1-CAD2-90E1B6C927DF}"/>
              </a:ext>
            </a:extLst>
          </p:cNvPr>
          <p:cNvSpPr>
            <a:spLocks noGrp="1"/>
          </p:cNvSpPr>
          <p:nvPr>
            <p:ph type="title"/>
          </p:nvPr>
        </p:nvSpPr>
        <p:spPr/>
        <p:txBody>
          <a:bodyPr/>
          <a:lstStyle/>
          <a:p>
            <a:pPr algn="ctr"/>
            <a:r>
              <a:rPr lang="de-DE" b="1" dirty="0"/>
              <a:t>Aims</a:t>
            </a:r>
            <a:endParaRPr lang="en-CA" b="1" dirty="0"/>
          </a:p>
        </p:txBody>
      </p:sp>
      <p:sp>
        <p:nvSpPr>
          <p:cNvPr id="3" name="Content Placeholder 2">
            <a:extLst>
              <a:ext uri="{FF2B5EF4-FFF2-40B4-BE49-F238E27FC236}">
                <a16:creationId xmlns:a16="http://schemas.microsoft.com/office/drawing/2014/main" id="{04A4352F-70F8-B7A9-21F8-5943DA7F88CB}"/>
              </a:ext>
            </a:extLst>
          </p:cNvPr>
          <p:cNvSpPr>
            <a:spLocks noGrp="1"/>
          </p:cNvSpPr>
          <p:nvPr>
            <p:ph idx="1"/>
          </p:nvPr>
        </p:nvSpPr>
        <p:spPr>
          <a:xfrm>
            <a:off x="838200" y="1825625"/>
            <a:ext cx="10515600" cy="1533211"/>
          </a:xfrm>
        </p:spPr>
        <p:txBody>
          <a:bodyPr/>
          <a:lstStyle/>
          <a:p>
            <a:pPr marL="0" indent="0" algn="ctr">
              <a:buNone/>
            </a:pPr>
            <a:endParaRPr lang="de-DE" b="1" dirty="0"/>
          </a:p>
          <a:p>
            <a:pPr marL="0" indent="0" algn="ctr">
              <a:buNone/>
            </a:pPr>
            <a:r>
              <a:rPr lang="de-DE" b="1" dirty="0"/>
              <a:t>Replicate the known result that more informative optic flow results in higher precision using Continuous Psychophysics</a:t>
            </a:r>
          </a:p>
          <a:p>
            <a:pPr marL="0" indent="0" algn="ctr">
              <a:buNone/>
            </a:pPr>
            <a:endParaRPr lang="en-CA" b="1" dirty="0"/>
          </a:p>
        </p:txBody>
      </p:sp>
      <p:sp>
        <p:nvSpPr>
          <p:cNvPr id="5" name="TextBox 4">
            <a:extLst>
              <a:ext uri="{FF2B5EF4-FFF2-40B4-BE49-F238E27FC236}">
                <a16:creationId xmlns:a16="http://schemas.microsoft.com/office/drawing/2014/main" id="{D607EA28-4D5D-AD22-2DE7-1E526D2E7A7D}"/>
              </a:ext>
            </a:extLst>
          </p:cNvPr>
          <p:cNvSpPr txBox="1"/>
          <p:nvPr/>
        </p:nvSpPr>
        <p:spPr>
          <a:xfrm>
            <a:off x="1225235" y="3877643"/>
            <a:ext cx="9741529" cy="954107"/>
          </a:xfrm>
          <a:prstGeom prst="rect">
            <a:avLst/>
          </a:prstGeom>
          <a:noFill/>
        </p:spPr>
        <p:txBody>
          <a:bodyPr wrap="square">
            <a:spAutoFit/>
          </a:bodyPr>
          <a:lstStyle/>
          <a:p>
            <a:pPr marL="0" indent="0" algn="ctr">
              <a:buNone/>
            </a:pPr>
            <a:r>
              <a:rPr lang="en-CA" sz="2800" b="1" dirty="0"/>
              <a:t>Investigate whether more informative optic flow speeds up perceptual processes</a:t>
            </a:r>
          </a:p>
        </p:txBody>
      </p:sp>
    </p:spTree>
    <p:extLst>
      <p:ext uri="{BB962C8B-B14F-4D97-AF65-F5344CB8AC3E}">
        <p14:creationId xmlns:p14="http://schemas.microsoft.com/office/powerpoint/2010/main" val="21080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CF62-99FF-BFD3-B005-39068DABC0BC}"/>
              </a:ext>
            </a:extLst>
          </p:cNvPr>
          <p:cNvSpPr>
            <a:spLocks noGrp="1"/>
          </p:cNvSpPr>
          <p:nvPr>
            <p:ph type="ctrTitle"/>
          </p:nvPr>
        </p:nvSpPr>
        <p:spPr/>
        <p:txBody>
          <a:bodyPr>
            <a:normAutofit/>
          </a:bodyPr>
          <a:lstStyle/>
          <a:p>
            <a:r>
              <a:rPr lang="en-US" sz="4000" b="1" kern="0" dirty="0">
                <a:effectLst/>
                <a:latin typeface="Aptos" panose="020B0004020202020204" pitchFamily="34" charset="0"/>
                <a:ea typeface="Aptos" panose="020B0004020202020204" pitchFamily="34" charset="0"/>
                <a:cs typeface="Times New Roman" panose="02020603050405020304" pitchFamily="18" charset="0"/>
              </a:rPr>
              <a:t>Continuous Psychophysics: How and Why and Why not</a:t>
            </a:r>
            <a:endParaRPr lang="en-CA" sz="4000" dirty="0"/>
          </a:p>
        </p:txBody>
      </p:sp>
      <p:sp>
        <p:nvSpPr>
          <p:cNvPr id="3" name="Subtitle 2">
            <a:extLst>
              <a:ext uri="{FF2B5EF4-FFF2-40B4-BE49-F238E27FC236}">
                <a16:creationId xmlns:a16="http://schemas.microsoft.com/office/drawing/2014/main" id="{E3FFA4C9-B7D9-E5EA-CE77-A0F520CBCB7C}"/>
              </a:ext>
            </a:extLst>
          </p:cNvPr>
          <p:cNvSpPr>
            <a:spLocks noGrp="1"/>
          </p:cNvSpPr>
          <p:nvPr>
            <p:ph type="subTitle" idx="1"/>
          </p:nvPr>
        </p:nvSpPr>
        <p:spPr/>
        <p:txBody>
          <a:bodyPr/>
          <a:lstStyle/>
          <a:p>
            <a:r>
              <a:rPr lang="de-DE" dirty="0"/>
              <a:t>Björn Jörges</a:t>
            </a:r>
            <a:endParaRPr lang="en-CA" dirty="0"/>
          </a:p>
        </p:txBody>
      </p:sp>
    </p:spTree>
    <p:extLst>
      <p:ext uri="{BB962C8B-B14F-4D97-AF65-F5344CB8AC3E}">
        <p14:creationId xmlns:p14="http://schemas.microsoft.com/office/powerpoint/2010/main" val="2680346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0C92-1CAA-8F89-9643-EF0A3AEC1BE5}"/>
              </a:ext>
            </a:extLst>
          </p:cNvPr>
          <p:cNvSpPr>
            <a:spLocks noGrp="1"/>
          </p:cNvSpPr>
          <p:nvPr>
            <p:ph type="title"/>
          </p:nvPr>
        </p:nvSpPr>
        <p:spPr>
          <a:xfrm>
            <a:off x="747665" y="0"/>
            <a:ext cx="10515600" cy="1325563"/>
          </a:xfrm>
        </p:spPr>
        <p:txBody>
          <a:bodyPr/>
          <a:lstStyle/>
          <a:p>
            <a:pPr algn="ctr"/>
            <a:r>
              <a:rPr lang="de-DE" b="1" dirty="0"/>
              <a:t>Methods</a:t>
            </a:r>
            <a:endParaRPr lang="en-CA" b="1" dirty="0"/>
          </a:p>
        </p:txBody>
      </p:sp>
      <p:pic>
        <p:nvPicPr>
          <p:cNvPr id="7" name="Exp 2 Video DENSE FAST">
            <a:hlinkClick r:id="" action="ppaction://media"/>
            <a:extLst>
              <a:ext uri="{FF2B5EF4-FFF2-40B4-BE49-F238E27FC236}">
                <a16:creationId xmlns:a16="http://schemas.microsoft.com/office/drawing/2014/main" id="{56C8BA47-2736-3FB1-3A33-9E3CBB13F8D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49479" y="1437191"/>
            <a:ext cx="8390974" cy="4719816"/>
          </a:xfrm>
        </p:spPr>
      </p:pic>
      <p:sp>
        <p:nvSpPr>
          <p:cNvPr id="10" name="Content Placeholder 2">
            <a:extLst>
              <a:ext uri="{FF2B5EF4-FFF2-40B4-BE49-F238E27FC236}">
                <a16:creationId xmlns:a16="http://schemas.microsoft.com/office/drawing/2014/main" id="{5EB510B3-70CE-AC9C-DC98-FCFB7E63D88B}"/>
              </a:ext>
            </a:extLst>
          </p:cNvPr>
          <p:cNvSpPr txBox="1">
            <a:spLocks/>
          </p:cNvSpPr>
          <p:nvPr/>
        </p:nvSpPr>
        <p:spPr>
          <a:xfrm>
            <a:off x="457954" y="2670203"/>
            <a:ext cx="2502530" cy="2253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3500" dirty="0"/>
              <a:t>DENSE vs. SPARSE</a:t>
            </a:r>
          </a:p>
          <a:p>
            <a:r>
              <a:rPr lang="de-DE" sz="3500" dirty="0"/>
              <a:t>FAST vs. SLOW</a:t>
            </a:r>
            <a:endParaRPr lang="en-CA" sz="3500" dirty="0"/>
          </a:p>
        </p:txBody>
      </p:sp>
      <p:sp>
        <p:nvSpPr>
          <p:cNvPr id="6" name="TextBox 5">
            <a:extLst>
              <a:ext uri="{FF2B5EF4-FFF2-40B4-BE49-F238E27FC236}">
                <a16:creationId xmlns:a16="http://schemas.microsoft.com/office/drawing/2014/main" id="{35931937-CFB7-717C-3C59-4593514565B5}"/>
              </a:ext>
            </a:extLst>
          </p:cNvPr>
          <p:cNvSpPr txBox="1"/>
          <p:nvPr/>
        </p:nvSpPr>
        <p:spPr>
          <a:xfrm>
            <a:off x="18182" y="47470"/>
            <a:ext cx="1839286" cy="369332"/>
          </a:xfrm>
          <a:prstGeom prst="rect">
            <a:avLst/>
          </a:prstGeom>
          <a:noFill/>
        </p:spPr>
        <p:txBody>
          <a:bodyPr wrap="none" rtlCol="0">
            <a:spAutoFit/>
          </a:bodyPr>
          <a:lstStyle/>
          <a:p>
            <a:r>
              <a:rPr lang="de-DE" i="1" dirty="0"/>
              <a:t>Pre-Registration</a:t>
            </a:r>
            <a:endParaRPr lang="en-CA" i="1" dirty="0"/>
          </a:p>
        </p:txBody>
      </p:sp>
      <p:pic>
        <p:nvPicPr>
          <p:cNvPr id="8" name="Picture 7" descr="A qr code on a white background&#10;&#10;Description automatically generated">
            <a:extLst>
              <a:ext uri="{FF2B5EF4-FFF2-40B4-BE49-F238E27FC236}">
                <a16:creationId xmlns:a16="http://schemas.microsoft.com/office/drawing/2014/main" id="{206C6E2A-8FE5-035D-F0AD-EE6634FBA7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095" y="355535"/>
            <a:ext cx="1317279" cy="1317279"/>
          </a:xfrm>
          <a:prstGeom prst="rect">
            <a:avLst/>
          </a:prstGeom>
        </p:spPr>
      </p:pic>
    </p:spTree>
    <p:extLst>
      <p:ext uri="{BB962C8B-B14F-4D97-AF65-F5344CB8AC3E}">
        <p14:creationId xmlns:p14="http://schemas.microsoft.com/office/powerpoint/2010/main" val="109444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5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bldLst>
      <p:bldP spid="10"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0C92-1CAA-8F89-9643-EF0A3AEC1BE5}"/>
              </a:ext>
            </a:extLst>
          </p:cNvPr>
          <p:cNvSpPr>
            <a:spLocks noGrp="1"/>
          </p:cNvSpPr>
          <p:nvPr>
            <p:ph type="title"/>
          </p:nvPr>
        </p:nvSpPr>
        <p:spPr>
          <a:xfrm>
            <a:off x="747665" y="0"/>
            <a:ext cx="10515600" cy="1325563"/>
          </a:xfrm>
        </p:spPr>
        <p:txBody>
          <a:bodyPr/>
          <a:lstStyle/>
          <a:p>
            <a:pPr algn="ctr"/>
            <a:r>
              <a:rPr lang="de-DE" b="1" dirty="0"/>
              <a:t>Methods</a:t>
            </a:r>
            <a:endParaRPr lang="en-CA" b="1" dirty="0"/>
          </a:p>
        </p:txBody>
      </p:sp>
      <p:sp>
        <p:nvSpPr>
          <p:cNvPr id="9" name="Content Placeholder 2">
            <a:extLst>
              <a:ext uri="{FF2B5EF4-FFF2-40B4-BE49-F238E27FC236}">
                <a16:creationId xmlns:a16="http://schemas.microsoft.com/office/drawing/2014/main" id="{1E3817D6-106E-FD89-8842-C16B5A0DF876}"/>
              </a:ext>
            </a:extLst>
          </p:cNvPr>
          <p:cNvSpPr txBox="1">
            <a:spLocks/>
          </p:cNvSpPr>
          <p:nvPr/>
        </p:nvSpPr>
        <p:spPr>
          <a:xfrm>
            <a:off x="7996513" y="1079949"/>
            <a:ext cx="2502530" cy="491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3500" dirty="0"/>
              <a:t>DENSE</a:t>
            </a:r>
            <a:endParaRPr lang="en-CA" sz="3500" dirty="0"/>
          </a:p>
        </p:txBody>
      </p:sp>
      <p:sp>
        <p:nvSpPr>
          <p:cNvPr id="13" name="Content Placeholder 2">
            <a:extLst>
              <a:ext uri="{FF2B5EF4-FFF2-40B4-BE49-F238E27FC236}">
                <a16:creationId xmlns:a16="http://schemas.microsoft.com/office/drawing/2014/main" id="{77DE9D40-8385-9553-51E1-C73D0CF79DE5}"/>
              </a:ext>
            </a:extLst>
          </p:cNvPr>
          <p:cNvSpPr txBox="1">
            <a:spLocks/>
          </p:cNvSpPr>
          <p:nvPr/>
        </p:nvSpPr>
        <p:spPr>
          <a:xfrm>
            <a:off x="3268382" y="1088897"/>
            <a:ext cx="2502530" cy="491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3500" dirty="0"/>
              <a:t>SPARSE</a:t>
            </a:r>
            <a:endParaRPr lang="en-CA" sz="3500" dirty="0"/>
          </a:p>
        </p:txBody>
      </p:sp>
      <p:pic>
        <p:nvPicPr>
          <p:cNvPr id="14" name="Exp 2 Video DENSE SLOW">
            <a:hlinkClick r:id="" action="ppaction://media"/>
            <a:extLst>
              <a:ext uri="{FF2B5EF4-FFF2-40B4-BE49-F238E27FC236}">
                <a16:creationId xmlns:a16="http://schemas.microsoft.com/office/drawing/2014/main" id="{0CEAA628-16B6-748E-48DD-A57E88F28AD6}"/>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535134" y="1580124"/>
            <a:ext cx="4305794" cy="2422009"/>
          </a:xfrm>
          <a:prstGeom prst="rect">
            <a:avLst/>
          </a:prstGeom>
        </p:spPr>
      </p:pic>
      <p:pic>
        <p:nvPicPr>
          <p:cNvPr id="15" name="Exp 2 Video DENSE FAST">
            <a:hlinkClick r:id="" action="ppaction://media"/>
            <a:extLst>
              <a:ext uri="{FF2B5EF4-FFF2-40B4-BE49-F238E27FC236}">
                <a16:creationId xmlns:a16="http://schemas.microsoft.com/office/drawing/2014/main" id="{51911773-7666-1424-5F71-2B46016F2B96}"/>
              </a:ext>
            </a:extLst>
          </p:cNvPr>
          <p:cNvPicPr>
            <a:picLocks noGrp="1" noChangeAspect="1"/>
          </p:cNvPicPr>
          <p:nvPr>
            <p:ph idx="1"/>
            <a:videoFile r:link="rId4"/>
            <p:extLst>
              <p:ext uri="{DAA4B4D4-6D71-4841-9C94-3DE7FCFB9230}">
                <p14:media xmlns:p14="http://schemas.microsoft.com/office/powerpoint/2010/main" r:embed="rId3"/>
              </p:ext>
            </p:extLst>
          </p:nvPr>
        </p:nvPicPr>
        <p:blipFill>
          <a:blip r:embed="rId12"/>
          <a:stretch>
            <a:fillRect/>
          </a:stretch>
        </p:blipFill>
        <p:spPr>
          <a:xfrm>
            <a:off x="6546157" y="4002134"/>
            <a:ext cx="4305530" cy="2421806"/>
          </a:xfrm>
        </p:spPr>
      </p:pic>
      <p:sp>
        <p:nvSpPr>
          <p:cNvPr id="16" name="Content Placeholder 2">
            <a:extLst>
              <a:ext uri="{FF2B5EF4-FFF2-40B4-BE49-F238E27FC236}">
                <a16:creationId xmlns:a16="http://schemas.microsoft.com/office/drawing/2014/main" id="{D313E86D-4F6B-042B-2F67-8DFC20BA2B28}"/>
              </a:ext>
            </a:extLst>
          </p:cNvPr>
          <p:cNvSpPr txBox="1">
            <a:spLocks/>
          </p:cNvSpPr>
          <p:nvPr/>
        </p:nvSpPr>
        <p:spPr>
          <a:xfrm>
            <a:off x="10830171" y="2311357"/>
            <a:ext cx="2502530" cy="491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3500" dirty="0"/>
              <a:t>SLOW</a:t>
            </a:r>
            <a:endParaRPr lang="en-CA" sz="3500" dirty="0"/>
          </a:p>
        </p:txBody>
      </p:sp>
      <p:sp>
        <p:nvSpPr>
          <p:cNvPr id="17" name="Content Placeholder 2">
            <a:extLst>
              <a:ext uri="{FF2B5EF4-FFF2-40B4-BE49-F238E27FC236}">
                <a16:creationId xmlns:a16="http://schemas.microsoft.com/office/drawing/2014/main" id="{7DA9FF9E-A682-85F5-3982-C819C144471F}"/>
              </a:ext>
            </a:extLst>
          </p:cNvPr>
          <p:cNvSpPr txBox="1">
            <a:spLocks/>
          </p:cNvSpPr>
          <p:nvPr/>
        </p:nvSpPr>
        <p:spPr>
          <a:xfrm>
            <a:off x="10883959" y="4967423"/>
            <a:ext cx="2502530" cy="4912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3500" dirty="0"/>
              <a:t>FAST</a:t>
            </a:r>
            <a:endParaRPr lang="en-CA" sz="3500" dirty="0"/>
          </a:p>
        </p:txBody>
      </p:sp>
      <p:pic>
        <p:nvPicPr>
          <p:cNvPr id="18" name="Exp 2 Video SPARSE FAST">
            <a:hlinkClick r:id="" action="ppaction://media"/>
            <a:extLst>
              <a:ext uri="{FF2B5EF4-FFF2-40B4-BE49-F238E27FC236}">
                <a16:creationId xmlns:a16="http://schemas.microsoft.com/office/drawing/2014/main" id="{F997C04E-4133-C291-DD3D-34FA5CBA5536}"/>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959245" y="3995730"/>
            <a:ext cx="4316818" cy="2428210"/>
          </a:xfrm>
          <a:prstGeom prst="rect">
            <a:avLst/>
          </a:prstGeom>
        </p:spPr>
      </p:pic>
      <p:pic>
        <p:nvPicPr>
          <p:cNvPr id="19" name="Exp 2 Video SPARSE SLOW (1)">
            <a:hlinkClick r:id="" action="ppaction://media"/>
            <a:extLst>
              <a:ext uri="{FF2B5EF4-FFF2-40B4-BE49-F238E27FC236}">
                <a16:creationId xmlns:a16="http://schemas.microsoft.com/office/drawing/2014/main" id="{644761E9-790B-71C7-617B-C8F7D10750D3}"/>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1959245" y="1580124"/>
            <a:ext cx="4294411" cy="2415606"/>
          </a:xfrm>
          <a:prstGeom prst="rect">
            <a:avLst/>
          </a:prstGeom>
        </p:spPr>
      </p:pic>
      <p:sp>
        <p:nvSpPr>
          <p:cNvPr id="3" name="TextBox 2">
            <a:extLst>
              <a:ext uri="{FF2B5EF4-FFF2-40B4-BE49-F238E27FC236}">
                <a16:creationId xmlns:a16="http://schemas.microsoft.com/office/drawing/2014/main" id="{9A0125A2-DBE6-5F2D-E188-03D2A6C91984}"/>
              </a:ext>
            </a:extLst>
          </p:cNvPr>
          <p:cNvSpPr txBox="1"/>
          <p:nvPr/>
        </p:nvSpPr>
        <p:spPr>
          <a:xfrm>
            <a:off x="18182" y="47470"/>
            <a:ext cx="1839286" cy="369332"/>
          </a:xfrm>
          <a:prstGeom prst="rect">
            <a:avLst/>
          </a:prstGeom>
          <a:noFill/>
        </p:spPr>
        <p:txBody>
          <a:bodyPr wrap="none" rtlCol="0">
            <a:spAutoFit/>
          </a:bodyPr>
          <a:lstStyle/>
          <a:p>
            <a:r>
              <a:rPr lang="de-DE" i="1" dirty="0"/>
              <a:t>Pre-Registration</a:t>
            </a:r>
            <a:endParaRPr lang="en-CA" i="1" dirty="0"/>
          </a:p>
        </p:txBody>
      </p:sp>
      <p:pic>
        <p:nvPicPr>
          <p:cNvPr id="4" name="Picture 3" descr="A qr code on a white background&#10;&#10;Description automatically generated">
            <a:extLst>
              <a:ext uri="{FF2B5EF4-FFF2-40B4-BE49-F238E27FC236}">
                <a16:creationId xmlns:a16="http://schemas.microsoft.com/office/drawing/2014/main" id="{47AA9D25-6E41-F8F3-16D5-D29EA5818A1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0095" y="355535"/>
            <a:ext cx="1317279" cy="1317279"/>
          </a:xfrm>
          <a:prstGeom prst="rect">
            <a:avLst/>
          </a:prstGeom>
        </p:spPr>
      </p:pic>
    </p:spTree>
    <p:extLst>
      <p:ext uri="{BB962C8B-B14F-4D97-AF65-F5344CB8AC3E}">
        <p14:creationId xmlns:p14="http://schemas.microsoft.com/office/powerpoint/2010/main" val="275434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72" fill="hold"/>
                                        <p:tgtEl>
                                          <p:spTgt spid="19"/>
                                        </p:tgtEl>
                                      </p:cBhvr>
                                    </p:cmd>
                                  </p:childTnLst>
                                </p:cTn>
                              </p:par>
                              <p:par>
                                <p:cTn id="7" presetID="1" presetClass="mediacall" presetSubtype="0" fill="hold" nodeType="withEffect">
                                  <p:stCondLst>
                                    <p:cond delay="0"/>
                                  </p:stCondLst>
                                  <p:childTnLst>
                                    <p:cmd type="call" cmd="playFrom(0.0)">
                                      <p:cBhvr>
                                        <p:cTn id="8" dur="22010" fill="hold"/>
                                        <p:tgtEl>
                                          <p:spTgt spid="14"/>
                                        </p:tgtEl>
                                      </p:cBhvr>
                                    </p:cmd>
                                  </p:childTnLst>
                                </p:cTn>
                              </p:par>
                              <p:par>
                                <p:cTn id="9" presetID="1" presetClass="mediacall" presetSubtype="0" fill="hold" nodeType="withEffect">
                                  <p:stCondLst>
                                    <p:cond delay="0"/>
                                  </p:stCondLst>
                                  <p:childTnLst>
                                    <p:cmd type="call" cmd="playFrom(0.0)">
                                      <p:cBhvr>
                                        <p:cTn id="10" dur="24959" fill="hold"/>
                                        <p:tgtEl>
                                          <p:spTgt spid="15"/>
                                        </p:tgtEl>
                                      </p:cBhvr>
                                    </p:cmd>
                                  </p:childTnLst>
                                </p:cTn>
                              </p:par>
                              <p:par>
                                <p:cTn id="11" presetID="1" presetClass="mediacall" presetSubtype="0" fill="hold" nodeType="withEffect">
                                  <p:stCondLst>
                                    <p:cond delay="0"/>
                                  </p:stCondLst>
                                  <p:childTnLst>
                                    <p:cmd type="call" cmd="playFrom(0.0)">
                                      <p:cBhvr>
                                        <p:cTn id="12" dur="2180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19"/>
                </p:tgtEl>
              </p:cMediaNode>
            </p:video>
            <p:video>
              <p:cMediaNode vol="80000">
                <p:cTn id="14" repeatCount="indefinite" fill="hold" display="0">
                  <p:stCondLst>
                    <p:cond delay="indefinite"/>
                  </p:stCondLst>
                </p:cTn>
                <p:tgtEl>
                  <p:spTgt spid="14"/>
                </p:tgtEl>
              </p:cMediaNode>
            </p:video>
            <p:video>
              <p:cMediaNode vol="80000">
                <p:cTn id="15" repeatCount="indefinite" fill="hold" display="0">
                  <p:stCondLst>
                    <p:cond delay="indefinite"/>
                  </p:stCondLst>
                </p:cTn>
                <p:tgtEl>
                  <p:spTgt spid="18"/>
                </p:tgtEl>
              </p:cMediaNode>
            </p:video>
            <p:video>
              <p:cMediaNode vol="80000">
                <p:cTn id="16" repeatCount="indefinite" fill="hold" display="0">
                  <p:stCondLst>
                    <p:cond delay="indefinite"/>
                  </p:stCondLst>
                </p:cTn>
                <p:tgtEl>
                  <p:spTgt spid="1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8F34-F15F-609B-822B-D370A8BB2C3C}"/>
              </a:ext>
            </a:extLst>
          </p:cNvPr>
          <p:cNvSpPr>
            <a:spLocks noGrp="1"/>
          </p:cNvSpPr>
          <p:nvPr>
            <p:ph type="title"/>
          </p:nvPr>
        </p:nvSpPr>
        <p:spPr>
          <a:xfrm>
            <a:off x="838200" y="34925"/>
            <a:ext cx="10515600" cy="1325563"/>
          </a:xfrm>
        </p:spPr>
        <p:txBody>
          <a:bodyPr/>
          <a:lstStyle/>
          <a:p>
            <a:pPr algn="ctr"/>
            <a:r>
              <a:rPr lang="de-DE" b="1" dirty="0"/>
              <a:t>The way to the results</a:t>
            </a:r>
            <a:endParaRPr lang="en-CA" b="1" dirty="0"/>
          </a:p>
        </p:txBody>
      </p:sp>
      <p:pic>
        <p:nvPicPr>
          <p:cNvPr id="7" name="Picture 6" descr="A diagram of a graph&#10;&#10;Description automatically generated">
            <a:extLst>
              <a:ext uri="{FF2B5EF4-FFF2-40B4-BE49-F238E27FC236}">
                <a16:creationId xmlns:a16="http://schemas.microsoft.com/office/drawing/2014/main" id="{6DAB006C-2F7A-81FF-EFBD-000A6BC02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450" y="1269523"/>
            <a:ext cx="8801100" cy="5280660"/>
          </a:xfrm>
          <a:prstGeom prst="rect">
            <a:avLst/>
          </a:prstGeom>
        </p:spPr>
      </p:pic>
    </p:spTree>
    <p:extLst>
      <p:ext uri="{BB962C8B-B14F-4D97-AF65-F5344CB8AC3E}">
        <p14:creationId xmlns:p14="http://schemas.microsoft.com/office/powerpoint/2010/main" val="767730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6459-5437-636D-0CFE-330B430F913F}"/>
              </a:ext>
            </a:extLst>
          </p:cNvPr>
          <p:cNvSpPr>
            <a:spLocks noGrp="1"/>
          </p:cNvSpPr>
          <p:nvPr>
            <p:ph type="title"/>
          </p:nvPr>
        </p:nvSpPr>
        <p:spPr>
          <a:xfrm>
            <a:off x="838200" y="22225"/>
            <a:ext cx="10515600" cy="1325563"/>
          </a:xfrm>
        </p:spPr>
        <p:txBody>
          <a:bodyPr/>
          <a:lstStyle/>
          <a:p>
            <a:pPr algn="ctr"/>
            <a:r>
              <a:rPr lang="de-DE" b="1" dirty="0"/>
              <a:t>The way to the results</a:t>
            </a:r>
            <a:endParaRPr lang="en-CA" dirty="0"/>
          </a:p>
        </p:txBody>
      </p:sp>
      <p:pic>
        <p:nvPicPr>
          <p:cNvPr id="6" name="ShiftPlot">
            <a:hlinkClick r:id="" action="ppaction://media"/>
            <a:extLst>
              <a:ext uri="{FF2B5EF4-FFF2-40B4-BE49-F238E27FC236}">
                <a16:creationId xmlns:a16="http://schemas.microsoft.com/office/drawing/2014/main" id="{D5EADBBD-3C9B-1828-00B9-1CCA55B010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4082" y="1311275"/>
            <a:ext cx="5240132" cy="5240132"/>
          </a:xfrm>
          <a:prstGeom prst="rect">
            <a:avLst/>
          </a:prstGeom>
        </p:spPr>
      </p:pic>
    </p:spTree>
    <p:extLst>
      <p:ext uri="{BB962C8B-B14F-4D97-AF65-F5344CB8AC3E}">
        <p14:creationId xmlns:p14="http://schemas.microsoft.com/office/powerpoint/2010/main" val="101851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6459-5437-636D-0CFE-330B430F913F}"/>
              </a:ext>
            </a:extLst>
          </p:cNvPr>
          <p:cNvSpPr>
            <a:spLocks noGrp="1"/>
          </p:cNvSpPr>
          <p:nvPr>
            <p:ph type="title"/>
          </p:nvPr>
        </p:nvSpPr>
        <p:spPr>
          <a:xfrm>
            <a:off x="838200" y="22225"/>
            <a:ext cx="10515600" cy="1325563"/>
          </a:xfrm>
        </p:spPr>
        <p:txBody>
          <a:bodyPr/>
          <a:lstStyle/>
          <a:p>
            <a:pPr algn="ctr"/>
            <a:r>
              <a:rPr lang="de-DE" b="1" dirty="0"/>
              <a:t>The way to the results</a:t>
            </a:r>
            <a:endParaRPr lang="en-CA" dirty="0"/>
          </a:p>
        </p:txBody>
      </p:sp>
      <p:pic>
        <p:nvPicPr>
          <p:cNvPr id="3" name="ShiftPlot">
            <a:hlinkClick r:id="" action="ppaction://media"/>
            <a:extLst>
              <a:ext uri="{FF2B5EF4-FFF2-40B4-BE49-F238E27FC236}">
                <a16:creationId xmlns:a16="http://schemas.microsoft.com/office/drawing/2014/main" id="{E25E0A60-F163-3F70-7B19-7915808BB06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4082" y="1311275"/>
            <a:ext cx="5240132" cy="5240132"/>
          </a:xfrm>
          <a:prstGeom prst="rect">
            <a:avLst/>
          </a:prstGeom>
        </p:spPr>
      </p:pic>
      <p:pic>
        <p:nvPicPr>
          <p:cNvPr id="4" name="PlotOfLags">
            <a:hlinkClick r:id="" action="ppaction://media"/>
            <a:extLst>
              <a:ext uri="{FF2B5EF4-FFF2-40B4-BE49-F238E27FC236}">
                <a16:creationId xmlns:a16="http://schemas.microsoft.com/office/drawing/2014/main" id="{609D7270-74D5-96DD-3DCE-7E9D899588E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24214" y="1311275"/>
            <a:ext cx="5429586" cy="5429586"/>
          </a:xfrm>
          <a:prstGeom prst="rect">
            <a:avLst/>
          </a:prstGeom>
        </p:spPr>
      </p:pic>
    </p:spTree>
    <p:extLst>
      <p:ext uri="{BB962C8B-B14F-4D97-AF65-F5344CB8AC3E}">
        <p14:creationId xmlns:p14="http://schemas.microsoft.com/office/powerpoint/2010/main" val="152242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 fill="hold"/>
                                        <p:tgtEl>
                                          <p:spTgt spid="3"/>
                                        </p:tgtEl>
                                      </p:cBhvr>
                                    </p:cmd>
                                  </p:childTnLst>
                                </p:cTn>
                              </p:par>
                              <p:par>
                                <p:cTn id="7" presetID="1" presetClass="mediacall" presetSubtype="0" fill="hold" nodeType="withEffect">
                                  <p:stCondLst>
                                    <p:cond delay="0"/>
                                  </p:stCondLst>
                                  <p:childTnLst>
                                    <p:cmd type="call" cmd="playFrom(0.0)">
                                      <p:cBhvr>
                                        <p:cTn id="8" dur="5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B697-D545-E2C9-D5C4-7C366969DA0B}"/>
              </a:ext>
            </a:extLst>
          </p:cNvPr>
          <p:cNvSpPr>
            <a:spLocks noGrp="1"/>
          </p:cNvSpPr>
          <p:nvPr>
            <p:ph type="title"/>
          </p:nvPr>
        </p:nvSpPr>
        <p:spPr>
          <a:xfrm>
            <a:off x="7632700" y="38100"/>
            <a:ext cx="4457700" cy="1325563"/>
          </a:xfrm>
        </p:spPr>
        <p:txBody>
          <a:bodyPr/>
          <a:lstStyle/>
          <a:p>
            <a:pPr algn="ctr"/>
            <a:r>
              <a:rPr lang="de-DE" b="1" dirty="0"/>
              <a:t>The way to the results</a:t>
            </a:r>
            <a:endParaRPr lang="en-CA" b="1" dirty="0"/>
          </a:p>
        </p:txBody>
      </p:sp>
      <p:pic>
        <p:nvPicPr>
          <p:cNvPr id="7" name="Picture 6" descr="A graph of a function&#10;&#10;Description automatically generated">
            <a:extLst>
              <a:ext uri="{FF2B5EF4-FFF2-40B4-BE49-F238E27FC236}">
                <a16:creationId xmlns:a16="http://schemas.microsoft.com/office/drawing/2014/main" id="{802D89BE-F4DE-8246-AE3D-9D2578DEF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476250"/>
            <a:ext cx="7086600" cy="5905500"/>
          </a:xfrm>
          <a:prstGeom prst="rect">
            <a:avLst/>
          </a:prstGeom>
        </p:spPr>
      </p:pic>
      <p:sp>
        <p:nvSpPr>
          <p:cNvPr id="9" name="TextBox 8">
            <a:extLst>
              <a:ext uri="{FF2B5EF4-FFF2-40B4-BE49-F238E27FC236}">
                <a16:creationId xmlns:a16="http://schemas.microsoft.com/office/drawing/2014/main" id="{8B4D148F-D907-0FA4-4F7A-377A2A7CAD8C}"/>
              </a:ext>
            </a:extLst>
          </p:cNvPr>
          <p:cNvSpPr txBox="1"/>
          <p:nvPr/>
        </p:nvSpPr>
        <p:spPr>
          <a:xfrm>
            <a:off x="6733579" y="5431244"/>
            <a:ext cx="5255221" cy="1246495"/>
          </a:xfrm>
          <a:prstGeom prst="rect">
            <a:avLst/>
          </a:prstGeom>
          <a:noFill/>
        </p:spPr>
        <p:txBody>
          <a:bodyPr wrap="none" rtlCol="0">
            <a:spAutoFit/>
          </a:bodyPr>
          <a:lstStyle/>
          <a:p>
            <a:r>
              <a:rPr lang="de-DE" sz="2500" b="1" dirty="0"/>
              <a:t>Time lag of least error </a:t>
            </a:r>
            <a:r>
              <a:rPr lang="de-DE" sz="2500" dirty="0"/>
              <a:t>– how fast do </a:t>
            </a:r>
          </a:p>
          <a:p>
            <a:r>
              <a:rPr lang="de-DE" sz="2500" dirty="0"/>
              <a:t>participants respond to changes </a:t>
            </a:r>
          </a:p>
          <a:p>
            <a:r>
              <a:rPr lang="de-DE" sz="2500" dirty="0"/>
              <a:t>in direction?</a:t>
            </a:r>
            <a:endParaRPr lang="en-CA" sz="2500" dirty="0"/>
          </a:p>
        </p:txBody>
      </p:sp>
      <p:cxnSp>
        <p:nvCxnSpPr>
          <p:cNvPr id="11" name="Straight Arrow Connector 10">
            <a:extLst>
              <a:ext uri="{FF2B5EF4-FFF2-40B4-BE49-F238E27FC236}">
                <a16:creationId xmlns:a16="http://schemas.microsoft.com/office/drawing/2014/main" id="{8EC9DBC6-225F-B5A0-8AB9-EF967AC4883C}"/>
              </a:ext>
            </a:extLst>
          </p:cNvPr>
          <p:cNvCxnSpPr>
            <a:cxnSpLocks/>
          </p:cNvCxnSpPr>
          <p:nvPr/>
        </p:nvCxnSpPr>
        <p:spPr>
          <a:xfrm flipH="1" flipV="1">
            <a:off x="4902200" y="5803900"/>
            <a:ext cx="1831379" cy="25059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9EC6D23-7BCD-21B3-A174-ABC2C0DDED09}"/>
              </a:ext>
            </a:extLst>
          </p:cNvPr>
          <p:cNvSpPr txBox="1"/>
          <p:nvPr/>
        </p:nvSpPr>
        <p:spPr>
          <a:xfrm>
            <a:off x="7278822" y="1661641"/>
            <a:ext cx="4608378" cy="1631216"/>
          </a:xfrm>
          <a:prstGeom prst="rect">
            <a:avLst/>
          </a:prstGeom>
          <a:noFill/>
        </p:spPr>
        <p:txBody>
          <a:bodyPr wrap="square" rtlCol="0">
            <a:spAutoFit/>
          </a:bodyPr>
          <a:lstStyle/>
          <a:p>
            <a:r>
              <a:rPr lang="de-DE" sz="2500" b="1" dirty="0"/>
              <a:t>Normalized least error </a:t>
            </a:r>
            <a:r>
              <a:rPr lang="de-DE" sz="2500" dirty="0"/>
              <a:t>– How precisely are </a:t>
            </a:r>
          </a:p>
          <a:p>
            <a:r>
              <a:rPr lang="de-DE" sz="2500" dirty="0"/>
              <a:t>participants able to respond to changes in heading?</a:t>
            </a:r>
            <a:endParaRPr lang="en-CA" sz="2500" dirty="0"/>
          </a:p>
        </p:txBody>
      </p:sp>
      <p:cxnSp>
        <p:nvCxnSpPr>
          <p:cNvPr id="19" name="Straight Arrow Connector 18">
            <a:extLst>
              <a:ext uri="{FF2B5EF4-FFF2-40B4-BE49-F238E27FC236}">
                <a16:creationId xmlns:a16="http://schemas.microsoft.com/office/drawing/2014/main" id="{334D5F1E-B61E-263C-DDD4-A6B98EBF99BC}"/>
              </a:ext>
            </a:extLst>
          </p:cNvPr>
          <p:cNvCxnSpPr>
            <a:cxnSpLocks/>
          </p:cNvCxnSpPr>
          <p:nvPr/>
        </p:nvCxnSpPr>
        <p:spPr>
          <a:xfrm flipH="1">
            <a:off x="6059541" y="1987004"/>
            <a:ext cx="1182821" cy="3471416"/>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A90FBF1-05AE-6171-8237-7284F6D55F23}"/>
              </a:ext>
            </a:extLst>
          </p:cNvPr>
          <p:cNvCxnSpPr>
            <a:cxnSpLocks/>
          </p:cNvCxnSpPr>
          <p:nvPr/>
        </p:nvCxnSpPr>
        <p:spPr>
          <a:xfrm flipH="1">
            <a:off x="6096000" y="1948099"/>
            <a:ext cx="1146362" cy="1480901"/>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4F0A38BC-9B8F-0A82-E261-91BBE781CC2B}"/>
              </a:ext>
            </a:extLst>
          </p:cNvPr>
          <p:cNvCxnSpPr>
            <a:cxnSpLocks/>
            <a:stCxn id="9" idx="1"/>
          </p:cNvCxnSpPr>
          <p:nvPr/>
        </p:nvCxnSpPr>
        <p:spPr>
          <a:xfrm flipH="1" flipV="1">
            <a:off x="5111827" y="5687715"/>
            <a:ext cx="1621752" cy="36677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432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0576-8D58-89E2-B0C2-81C15921E793}"/>
              </a:ext>
            </a:extLst>
          </p:cNvPr>
          <p:cNvSpPr>
            <a:spLocks noGrp="1"/>
          </p:cNvSpPr>
          <p:nvPr>
            <p:ph type="title"/>
          </p:nvPr>
        </p:nvSpPr>
        <p:spPr/>
        <p:txBody>
          <a:bodyPr/>
          <a:lstStyle/>
          <a:p>
            <a:pPr algn="ctr"/>
            <a:r>
              <a:rPr lang="de-DE" b="1" dirty="0"/>
              <a:t>Results</a:t>
            </a:r>
            <a:endParaRPr lang="en-CA" b="1" dirty="0"/>
          </a:p>
        </p:txBody>
      </p:sp>
      <p:pic>
        <p:nvPicPr>
          <p:cNvPr id="5" name="Content Placeholder 4" descr="A comparison of a normalized error&#10;&#10;Description automatically generated">
            <a:extLst>
              <a:ext uri="{FF2B5EF4-FFF2-40B4-BE49-F238E27FC236}">
                <a16:creationId xmlns:a16="http://schemas.microsoft.com/office/drawing/2014/main" id="{E11A4D10-54D8-AA08-DDDE-EBB76E1423C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55117"/>
          <a:stretch/>
        </p:blipFill>
        <p:spPr>
          <a:xfrm>
            <a:off x="1568940" y="1576388"/>
            <a:ext cx="4272023" cy="4716205"/>
          </a:xfrm>
        </p:spPr>
      </p:pic>
      <p:pic>
        <p:nvPicPr>
          <p:cNvPr id="6" name="Picture 5">
            <a:extLst>
              <a:ext uri="{FF2B5EF4-FFF2-40B4-BE49-F238E27FC236}">
                <a16:creationId xmlns:a16="http://schemas.microsoft.com/office/drawing/2014/main" id="{67B04321-EE60-37F5-0888-26883BDB6A1E}"/>
              </a:ext>
            </a:extLst>
          </p:cNvPr>
          <p:cNvPicPr>
            <a:picLocks noChangeAspect="1"/>
          </p:cNvPicPr>
          <p:nvPr/>
        </p:nvPicPr>
        <p:blipFill rotWithShape="1">
          <a:blip r:embed="rId4">
            <a:extLst>
              <a:ext uri="{28A0092B-C50C-407E-A947-70E740481C1C}">
                <a14:useLocalDpi xmlns:a14="http://schemas.microsoft.com/office/drawing/2010/main" val="0"/>
              </a:ext>
            </a:extLst>
          </a:blip>
          <a:srcRect l="77857" t="42629" b="44669"/>
          <a:stretch/>
        </p:blipFill>
        <p:spPr bwMode="auto">
          <a:xfrm>
            <a:off x="10069544" y="3810000"/>
            <a:ext cx="1150905" cy="596900"/>
          </a:xfrm>
          <a:prstGeom prst="rect">
            <a:avLst/>
          </a:prstGeom>
          <a:noFill/>
          <a:ln>
            <a:noFill/>
          </a:ln>
        </p:spPr>
      </p:pic>
      <p:pic>
        <p:nvPicPr>
          <p:cNvPr id="3" name="Content Placeholder 4" descr="A comparison of a normalized error&#10;&#10;Description automatically generated">
            <a:extLst>
              <a:ext uri="{FF2B5EF4-FFF2-40B4-BE49-F238E27FC236}">
                <a16:creationId xmlns:a16="http://schemas.microsoft.com/office/drawing/2014/main" id="{6AC5AEA1-03AB-53A4-9743-C0DC45F80211}"/>
              </a:ext>
            </a:extLst>
          </p:cNvPr>
          <p:cNvPicPr>
            <a:picLocks noChangeAspect="1"/>
          </p:cNvPicPr>
          <p:nvPr/>
        </p:nvPicPr>
        <p:blipFill rotWithShape="1">
          <a:blip r:embed="rId3">
            <a:extLst>
              <a:ext uri="{28A0092B-C50C-407E-A947-70E740481C1C}">
                <a14:useLocalDpi xmlns:a14="http://schemas.microsoft.com/office/drawing/2010/main" val="0"/>
              </a:ext>
            </a:extLst>
          </a:blip>
          <a:srcRect l="44883" r="10234"/>
          <a:stretch/>
        </p:blipFill>
        <p:spPr>
          <a:xfrm>
            <a:off x="5840963" y="1576388"/>
            <a:ext cx="4272023" cy="4716205"/>
          </a:xfrm>
          <a:prstGeom prst="rect">
            <a:avLst/>
          </a:prstGeom>
        </p:spPr>
      </p:pic>
    </p:spTree>
    <p:extLst>
      <p:ext uri="{BB962C8B-B14F-4D97-AF65-F5344CB8AC3E}">
        <p14:creationId xmlns:p14="http://schemas.microsoft.com/office/powerpoint/2010/main" val="145445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7F89-8E92-F6E1-5359-4503A0770603}"/>
              </a:ext>
            </a:extLst>
          </p:cNvPr>
          <p:cNvSpPr>
            <a:spLocks noGrp="1"/>
          </p:cNvSpPr>
          <p:nvPr>
            <p:ph type="title"/>
          </p:nvPr>
        </p:nvSpPr>
        <p:spPr/>
        <p:txBody>
          <a:bodyPr/>
          <a:lstStyle/>
          <a:p>
            <a:pPr algn="ctr"/>
            <a:r>
              <a:rPr lang="de-DE" b="1" dirty="0"/>
              <a:t>Statistical analysis</a:t>
            </a:r>
            <a:endParaRPr lang="en-CA" b="1" dirty="0"/>
          </a:p>
        </p:txBody>
      </p:sp>
      <p:sp>
        <p:nvSpPr>
          <p:cNvPr id="3" name="Content Placeholder 2">
            <a:extLst>
              <a:ext uri="{FF2B5EF4-FFF2-40B4-BE49-F238E27FC236}">
                <a16:creationId xmlns:a16="http://schemas.microsoft.com/office/drawing/2014/main" id="{F8429E2C-CB78-7F8A-1360-D1BA72530FFB}"/>
              </a:ext>
            </a:extLst>
          </p:cNvPr>
          <p:cNvSpPr>
            <a:spLocks noGrp="1"/>
          </p:cNvSpPr>
          <p:nvPr>
            <p:ph idx="1"/>
          </p:nvPr>
        </p:nvSpPr>
        <p:spPr>
          <a:xfrm>
            <a:off x="838200" y="1825625"/>
            <a:ext cx="10515600" cy="4667250"/>
          </a:xfrm>
        </p:spPr>
        <p:txBody>
          <a:bodyPr>
            <a:normAutofit lnSpcReduction="10000"/>
          </a:bodyPr>
          <a:lstStyle/>
          <a:p>
            <a:r>
              <a:rPr lang="de-DE" dirty="0"/>
              <a:t>Bootstrap for timing and precision?</a:t>
            </a:r>
          </a:p>
          <a:p>
            <a:pPr lvl="1"/>
            <a:r>
              <a:rPr lang="de-DE" dirty="0"/>
              <a:t>1000 sub-samples from the whole dataset (50% participants 25% datapoints)</a:t>
            </a:r>
          </a:p>
          <a:p>
            <a:pPr lvl="1"/>
            <a:r>
              <a:rPr lang="de-DE" dirty="0"/>
              <a:t>Obtain Least Difference and Time Lag of Least Difference for each</a:t>
            </a:r>
          </a:p>
          <a:p>
            <a:pPr lvl="1"/>
            <a:r>
              <a:rPr lang="de-DE" dirty="0"/>
              <a:t>Statistically analyse each sub-sample</a:t>
            </a:r>
          </a:p>
          <a:p>
            <a:pPr lvl="1"/>
            <a:r>
              <a:rPr lang="de-DE" dirty="0"/>
              <a:t>95% confidence intervals are the middle 95% of fitted regression coefficients</a:t>
            </a:r>
          </a:p>
          <a:p>
            <a:r>
              <a:rPr lang="de-DE" dirty="0"/>
              <a:t>Linear Mixed Modelling for precision?</a:t>
            </a:r>
          </a:p>
          <a:p>
            <a:pPr lvl="1"/>
            <a:r>
              <a:rPr lang="de-DE" dirty="0"/>
              <a:t>Compute absolute difference between presented angles and response angles at Time Lag of Least Difference</a:t>
            </a:r>
          </a:p>
          <a:p>
            <a:pPr lvl="1"/>
            <a:r>
              <a:rPr lang="de-DE" dirty="0"/>
              <a:t>Use Linear Mixed Modelling to determine whether this difference differs between conditions</a:t>
            </a:r>
          </a:p>
          <a:p>
            <a:pPr lvl="1"/>
            <a:r>
              <a:rPr lang="de-DE" dirty="0"/>
              <a:t>Can be confounded if there are biases</a:t>
            </a:r>
          </a:p>
          <a:p>
            <a:pPr lvl="1"/>
            <a:endParaRPr lang="en-CA" dirty="0"/>
          </a:p>
        </p:txBody>
      </p:sp>
    </p:spTree>
    <p:extLst>
      <p:ext uri="{BB962C8B-B14F-4D97-AF65-F5344CB8AC3E}">
        <p14:creationId xmlns:p14="http://schemas.microsoft.com/office/powerpoint/2010/main" val="202770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D4CC-C806-9C59-7B56-46EC3EE807FB}"/>
              </a:ext>
            </a:extLst>
          </p:cNvPr>
          <p:cNvSpPr>
            <a:spLocks noGrp="1"/>
          </p:cNvSpPr>
          <p:nvPr>
            <p:ph type="title"/>
          </p:nvPr>
        </p:nvSpPr>
        <p:spPr/>
        <p:txBody>
          <a:bodyPr/>
          <a:lstStyle/>
          <a:p>
            <a:r>
              <a:rPr lang="de-DE" dirty="0"/>
              <a:t>Problems: how stable are the estimates?</a:t>
            </a:r>
            <a:endParaRPr lang="en-CA" dirty="0"/>
          </a:p>
        </p:txBody>
      </p:sp>
      <p:pic>
        <p:nvPicPr>
          <p:cNvPr id="5" name="Picture 4">
            <a:extLst>
              <a:ext uri="{FF2B5EF4-FFF2-40B4-BE49-F238E27FC236}">
                <a16:creationId xmlns:a16="http://schemas.microsoft.com/office/drawing/2014/main" id="{AC1527E2-F717-2A55-EC0B-08DF7AACC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79365" y="1442315"/>
            <a:ext cx="7749652" cy="5050560"/>
          </a:xfrm>
          <a:prstGeom prst="rect">
            <a:avLst/>
          </a:prstGeom>
          <a:noFill/>
          <a:ln>
            <a:noFill/>
          </a:ln>
        </p:spPr>
      </p:pic>
      <p:sp>
        <p:nvSpPr>
          <p:cNvPr id="6" name="Content Placeholder 2">
            <a:extLst>
              <a:ext uri="{FF2B5EF4-FFF2-40B4-BE49-F238E27FC236}">
                <a16:creationId xmlns:a16="http://schemas.microsoft.com/office/drawing/2014/main" id="{5AA43C82-1A4A-3440-8DFB-311DA188DBCF}"/>
              </a:ext>
            </a:extLst>
          </p:cNvPr>
          <p:cNvSpPr>
            <a:spLocks noGrp="1"/>
          </p:cNvSpPr>
          <p:nvPr>
            <p:ph idx="1"/>
          </p:nvPr>
        </p:nvSpPr>
        <p:spPr>
          <a:xfrm>
            <a:off x="838200" y="1825625"/>
            <a:ext cx="2873188" cy="4351338"/>
          </a:xfrm>
        </p:spPr>
        <p:txBody>
          <a:bodyPr/>
          <a:lstStyle/>
          <a:p>
            <a:pPr marL="0" indent="0">
              <a:buNone/>
            </a:pPr>
            <a:endParaRPr lang="de-DE" dirty="0"/>
          </a:p>
          <a:p>
            <a:r>
              <a:rPr lang="de-DE" dirty="0"/>
              <a:t>How stable is performance across a run of 100s?</a:t>
            </a:r>
            <a:endParaRPr lang="en-CA" dirty="0"/>
          </a:p>
        </p:txBody>
      </p:sp>
    </p:spTree>
    <p:extLst>
      <p:ext uri="{BB962C8B-B14F-4D97-AF65-F5344CB8AC3E}">
        <p14:creationId xmlns:p14="http://schemas.microsoft.com/office/powerpoint/2010/main" val="2816738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D4CC-C806-9C59-7B56-46EC3EE807FB}"/>
              </a:ext>
            </a:extLst>
          </p:cNvPr>
          <p:cNvSpPr>
            <a:spLocks noGrp="1"/>
          </p:cNvSpPr>
          <p:nvPr>
            <p:ph type="title"/>
          </p:nvPr>
        </p:nvSpPr>
        <p:spPr/>
        <p:txBody>
          <a:bodyPr/>
          <a:lstStyle/>
          <a:p>
            <a:r>
              <a:rPr lang="de-DE" dirty="0"/>
              <a:t>Problems: how stable are the estimates?</a:t>
            </a:r>
            <a:endParaRPr lang="en-CA" dirty="0"/>
          </a:p>
        </p:txBody>
      </p:sp>
      <p:pic>
        <p:nvPicPr>
          <p:cNvPr id="4" name="Picture 3">
            <a:extLst>
              <a:ext uri="{FF2B5EF4-FFF2-40B4-BE49-F238E27FC236}">
                <a16:creationId xmlns:a16="http://schemas.microsoft.com/office/drawing/2014/main" id="{DC192495-CF08-3FAA-4C7D-6E3EF924B5FE}"/>
              </a:ext>
            </a:extLst>
          </p:cNvPr>
          <p:cNvPicPr>
            <a:picLocks noChangeAspect="1"/>
          </p:cNvPicPr>
          <p:nvPr/>
        </p:nvPicPr>
        <p:blipFill>
          <a:blip r:embed="rId2">
            <a:extLst>
              <a:ext uri="{28A0092B-C50C-407E-A947-70E740481C1C}">
                <a14:useLocalDpi xmlns:a14="http://schemas.microsoft.com/office/drawing/2010/main" val="0"/>
              </a:ext>
            </a:extLst>
          </a:blip>
          <a:srcRect r="32399"/>
          <a:stretch/>
        </p:blipFill>
        <p:spPr bwMode="auto">
          <a:xfrm>
            <a:off x="5905052" y="1322830"/>
            <a:ext cx="4691231" cy="5356927"/>
          </a:xfrm>
          <a:prstGeom prst="rect">
            <a:avLst/>
          </a:prstGeom>
          <a:noFill/>
          <a:ln>
            <a:noFill/>
          </a:ln>
        </p:spPr>
      </p:pic>
      <p:sp>
        <p:nvSpPr>
          <p:cNvPr id="6" name="Content Placeholder 2">
            <a:extLst>
              <a:ext uri="{FF2B5EF4-FFF2-40B4-BE49-F238E27FC236}">
                <a16:creationId xmlns:a16="http://schemas.microsoft.com/office/drawing/2014/main" id="{05583585-58DE-0B02-6B1A-6B2FED900C46}"/>
              </a:ext>
            </a:extLst>
          </p:cNvPr>
          <p:cNvSpPr>
            <a:spLocks noGrp="1"/>
          </p:cNvSpPr>
          <p:nvPr>
            <p:ph idx="1"/>
          </p:nvPr>
        </p:nvSpPr>
        <p:spPr>
          <a:xfrm>
            <a:off x="838200" y="1825625"/>
            <a:ext cx="4184724" cy="4351338"/>
          </a:xfrm>
        </p:spPr>
        <p:txBody>
          <a:bodyPr/>
          <a:lstStyle/>
          <a:p>
            <a:pPr marL="0" indent="0">
              <a:buNone/>
            </a:pPr>
            <a:endParaRPr lang="de-DE" dirty="0"/>
          </a:p>
          <a:p>
            <a:r>
              <a:rPr lang="en-CA" dirty="0"/>
              <a:t>How stable is performance across a run of 100s? #2 </a:t>
            </a:r>
          </a:p>
        </p:txBody>
      </p:sp>
    </p:spTree>
    <p:extLst>
      <p:ext uri="{BB962C8B-B14F-4D97-AF65-F5344CB8AC3E}">
        <p14:creationId xmlns:p14="http://schemas.microsoft.com/office/powerpoint/2010/main" val="324673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568C-F71E-FF0E-4A80-1B3E4B6CEA13}"/>
              </a:ext>
            </a:extLst>
          </p:cNvPr>
          <p:cNvSpPr>
            <a:spLocks noGrp="1"/>
          </p:cNvSpPr>
          <p:nvPr>
            <p:ph type="title"/>
          </p:nvPr>
        </p:nvSpPr>
        <p:spPr/>
        <p:txBody>
          <a:bodyPr/>
          <a:lstStyle/>
          <a:p>
            <a:pPr algn="ctr"/>
            <a:r>
              <a:rPr lang="de-DE" b="1" dirty="0"/>
              <a:t>Continuous Psychophysics</a:t>
            </a:r>
            <a:endParaRPr lang="en-CA" b="1" dirty="0"/>
          </a:p>
        </p:txBody>
      </p:sp>
      <p:sp>
        <p:nvSpPr>
          <p:cNvPr id="3" name="Content Placeholder 2">
            <a:extLst>
              <a:ext uri="{FF2B5EF4-FFF2-40B4-BE49-F238E27FC236}">
                <a16:creationId xmlns:a16="http://schemas.microsoft.com/office/drawing/2014/main" id="{3A74C4E2-0348-4092-9501-4EF2CECE2D3C}"/>
              </a:ext>
            </a:extLst>
          </p:cNvPr>
          <p:cNvSpPr>
            <a:spLocks noGrp="1"/>
          </p:cNvSpPr>
          <p:nvPr>
            <p:ph idx="1"/>
          </p:nvPr>
        </p:nvSpPr>
        <p:spPr>
          <a:xfrm>
            <a:off x="838200" y="2009682"/>
            <a:ext cx="10515600" cy="572154"/>
          </a:xfrm>
        </p:spPr>
        <p:txBody>
          <a:bodyPr/>
          <a:lstStyle/>
          <a:p>
            <a:r>
              <a:rPr lang="de-DE" dirty="0"/>
              <a:t>Coupling a continuous stimulus with a continuous response</a:t>
            </a:r>
          </a:p>
          <a:p>
            <a:endParaRPr lang="en-CA" dirty="0"/>
          </a:p>
        </p:txBody>
      </p:sp>
      <p:pic>
        <p:nvPicPr>
          <p:cNvPr id="4" name="jovi-15-03-02-media01">
            <a:hlinkClick r:id="" action="ppaction://media"/>
            <a:extLst>
              <a:ext uri="{FF2B5EF4-FFF2-40B4-BE49-F238E27FC236}">
                <a16:creationId xmlns:a16="http://schemas.microsoft.com/office/drawing/2014/main" id="{EFF575AD-4E84-3784-5848-0D6F4F5497C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70778" y="2581836"/>
            <a:ext cx="3684101" cy="3684101"/>
          </a:xfrm>
          <a:prstGeom prst="rect">
            <a:avLst/>
          </a:prstGeom>
        </p:spPr>
      </p:pic>
      <p:pic>
        <p:nvPicPr>
          <p:cNvPr id="5" name="Exp 2 Video DENSE FAST">
            <a:hlinkClick r:id="" action="ppaction://media"/>
            <a:extLst>
              <a:ext uri="{FF2B5EF4-FFF2-40B4-BE49-F238E27FC236}">
                <a16:creationId xmlns:a16="http://schemas.microsoft.com/office/drawing/2014/main" id="{90774F5F-ADB8-4E0D-6E2D-758D1A65E3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721294" y="2830906"/>
            <a:ext cx="5399928" cy="3037391"/>
          </a:xfrm>
          <a:prstGeom prst="rect">
            <a:avLst/>
          </a:prstGeom>
        </p:spPr>
      </p:pic>
    </p:spTree>
    <p:extLst>
      <p:ext uri="{BB962C8B-B14F-4D97-AF65-F5344CB8AC3E}">
        <p14:creationId xmlns:p14="http://schemas.microsoft.com/office/powerpoint/2010/main" val="413846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 fill="hold"/>
                                        <p:tgtEl>
                                          <p:spTgt spid="4"/>
                                        </p:tgtEl>
                                      </p:cBhvr>
                                    </p:cmd>
                                  </p:childTnLst>
                                </p:cTn>
                              </p:par>
                              <p:par>
                                <p:cTn id="11" presetID="1" presetClass="mediacall" presetSubtype="0" fill="hold" nodeType="withEffect">
                                  <p:stCondLst>
                                    <p:cond delay="0"/>
                                  </p:stCondLst>
                                  <p:childTnLst>
                                    <p:cmd type="call" cmd="playFrom(0.0)">
                                      <p:cBhvr>
                                        <p:cTn id="12" dur="249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video>
              <p:cMediaNode vol="80000">
                <p:cTn id="19" repeatCount="indefinite" fill="hold" display="0">
                  <p:stCondLst>
                    <p:cond delay="indefinite"/>
                  </p:stCondLst>
                </p:cTn>
                <p:tgtEl>
                  <p:spTgt spid="5"/>
                </p:tgtEl>
              </p:cMediaNode>
            </p:video>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D4CC-C806-9C59-7B56-46EC3EE807FB}"/>
              </a:ext>
            </a:extLst>
          </p:cNvPr>
          <p:cNvSpPr>
            <a:spLocks noGrp="1"/>
          </p:cNvSpPr>
          <p:nvPr>
            <p:ph type="title"/>
          </p:nvPr>
        </p:nvSpPr>
        <p:spPr/>
        <p:txBody>
          <a:bodyPr/>
          <a:lstStyle/>
          <a:p>
            <a:r>
              <a:rPr lang="de-DE" dirty="0"/>
              <a:t>Not a problem: statistical power</a:t>
            </a:r>
            <a:endParaRPr lang="en-CA" dirty="0"/>
          </a:p>
        </p:txBody>
      </p:sp>
      <p:sp>
        <p:nvSpPr>
          <p:cNvPr id="6" name="Content Placeholder 2">
            <a:extLst>
              <a:ext uri="{FF2B5EF4-FFF2-40B4-BE49-F238E27FC236}">
                <a16:creationId xmlns:a16="http://schemas.microsoft.com/office/drawing/2014/main" id="{05583585-58DE-0B02-6B1A-6B2FED900C46}"/>
              </a:ext>
            </a:extLst>
          </p:cNvPr>
          <p:cNvSpPr>
            <a:spLocks noGrp="1"/>
          </p:cNvSpPr>
          <p:nvPr>
            <p:ph idx="1"/>
          </p:nvPr>
        </p:nvSpPr>
        <p:spPr>
          <a:xfrm>
            <a:off x="569259" y="1690688"/>
            <a:ext cx="4184724" cy="1603375"/>
          </a:xfrm>
        </p:spPr>
        <p:txBody>
          <a:bodyPr>
            <a:normAutofit lnSpcReduction="10000"/>
          </a:bodyPr>
          <a:lstStyle/>
          <a:p>
            <a:pPr marL="0" indent="0">
              <a:buNone/>
            </a:pPr>
            <a:r>
              <a:rPr lang="de-DE" dirty="0"/>
              <a:t>Even with only 10 participants, most stuff everything comes out significant</a:t>
            </a:r>
            <a:endParaRPr lang="en-CA" dirty="0"/>
          </a:p>
        </p:txBody>
      </p:sp>
      <p:graphicFrame>
        <p:nvGraphicFramePr>
          <p:cNvPr id="3" name="Table 2">
            <a:extLst>
              <a:ext uri="{FF2B5EF4-FFF2-40B4-BE49-F238E27FC236}">
                <a16:creationId xmlns:a16="http://schemas.microsoft.com/office/drawing/2014/main" id="{3B31D63A-65ED-7548-D51E-A18AAA956A6A}"/>
              </a:ext>
            </a:extLst>
          </p:cNvPr>
          <p:cNvGraphicFramePr>
            <a:graphicFrameLocks noGrp="1"/>
          </p:cNvGraphicFramePr>
          <p:nvPr/>
        </p:nvGraphicFramePr>
        <p:xfrm>
          <a:off x="6134548" y="1690688"/>
          <a:ext cx="5937250" cy="4563620"/>
        </p:xfrm>
        <a:graphic>
          <a:graphicData uri="http://schemas.openxmlformats.org/drawingml/2006/table">
            <a:tbl>
              <a:tblPr firstRow="1" firstCol="1" bandRow="1">
                <a:tableStyleId>{5C22544A-7EE6-4342-B048-85BDC9FD1C3A}</a:tableStyleId>
              </a:tblPr>
              <a:tblGrid>
                <a:gridCol w="1347470">
                  <a:extLst>
                    <a:ext uri="{9D8B030D-6E8A-4147-A177-3AD203B41FA5}">
                      <a16:colId xmlns:a16="http://schemas.microsoft.com/office/drawing/2014/main" val="1304134879"/>
                    </a:ext>
                  </a:extLst>
                </a:gridCol>
                <a:gridCol w="1027430">
                  <a:extLst>
                    <a:ext uri="{9D8B030D-6E8A-4147-A177-3AD203B41FA5}">
                      <a16:colId xmlns:a16="http://schemas.microsoft.com/office/drawing/2014/main" val="1950549108"/>
                    </a:ext>
                  </a:extLst>
                </a:gridCol>
                <a:gridCol w="1187450">
                  <a:extLst>
                    <a:ext uri="{9D8B030D-6E8A-4147-A177-3AD203B41FA5}">
                      <a16:colId xmlns:a16="http://schemas.microsoft.com/office/drawing/2014/main" val="187235080"/>
                    </a:ext>
                  </a:extLst>
                </a:gridCol>
                <a:gridCol w="1187450">
                  <a:extLst>
                    <a:ext uri="{9D8B030D-6E8A-4147-A177-3AD203B41FA5}">
                      <a16:colId xmlns:a16="http://schemas.microsoft.com/office/drawing/2014/main" val="2278122024"/>
                    </a:ext>
                  </a:extLst>
                </a:gridCol>
                <a:gridCol w="1187450">
                  <a:extLst>
                    <a:ext uri="{9D8B030D-6E8A-4147-A177-3AD203B41FA5}">
                      <a16:colId xmlns:a16="http://schemas.microsoft.com/office/drawing/2014/main" val="2999452381"/>
                    </a:ext>
                  </a:extLst>
                </a:gridCol>
              </a:tblGrid>
              <a:tr h="0">
                <a:tc>
                  <a:txBody>
                    <a:bodyPr/>
                    <a:lstStyle/>
                    <a:p>
                      <a:pPr algn="just">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Difference Contrast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Confidence Interval (Lower Bound)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Confidence Interval (Upper Bound)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Significance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7873493"/>
                  </a:ext>
                </a:extLst>
              </a:tr>
              <a:tr h="0">
                <a:tc>
                  <a:txBody>
                    <a:bodyPr/>
                    <a:lstStyle/>
                    <a:p>
                      <a:pPr algn="just">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4">
                  <a:txBody>
                    <a:bodyPr/>
                    <a:lstStyle/>
                    <a:p>
                      <a:pPr algn="ctr">
                        <a:lnSpc>
                          <a:spcPct val="107000"/>
                        </a:lnSpc>
                        <a:spcAft>
                          <a:spcPts val="800"/>
                        </a:spcAft>
                      </a:pPr>
                      <a:r>
                        <a:rPr lang="en-US" sz="1100">
                          <a:effectLst/>
                        </a:rPr>
                        <a:t> </a:t>
                      </a:r>
                      <a:endParaRPr lang="en-CA" sz="1100">
                        <a:effectLst/>
                      </a:endParaRPr>
                    </a:p>
                    <a:p>
                      <a:pPr algn="ctr">
                        <a:lnSpc>
                          <a:spcPct val="107000"/>
                        </a:lnSpc>
                        <a:spcAft>
                          <a:spcPts val="800"/>
                        </a:spcAft>
                      </a:pPr>
                      <a:r>
                        <a:rPr lang="en-US" sz="1100">
                          <a:effectLst/>
                        </a:rPr>
                        <a:t>Time Lag of Least Difference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2710107795"/>
                  </a:ext>
                </a:extLst>
              </a:tr>
              <a:tr h="0">
                <a:tc>
                  <a:txBody>
                    <a:bodyPr/>
                    <a:lstStyle/>
                    <a:p>
                      <a:pPr algn="just">
                        <a:lnSpc>
                          <a:spcPct val="107000"/>
                        </a:lnSpc>
                        <a:spcAft>
                          <a:spcPts val="800"/>
                        </a:spcAft>
                      </a:pPr>
                      <a:r>
                        <a:rPr lang="en-US" sz="1100">
                          <a:effectLst/>
                        </a:rPr>
                        <a:t>FAST (vs. SLOW)</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2215880"/>
                  </a:ext>
                </a:extLst>
              </a:tr>
              <a:tr h="0">
                <a:tc>
                  <a:txBody>
                    <a:bodyPr/>
                    <a:lstStyle/>
                    <a:p>
                      <a:pPr algn="r">
                        <a:lnSpc>
                          <a:spcPct val="107000"/>
                        </a:lnSpc>
                        <a:spcAft>
                          <a:spcPts val="800"/>
                        </a:spcAft>
                      </a:pPr>
                      <a:r>
                        <a:rPr lang="en-US" sz="1100">
                          <a:effectLst/>
                        </a:rPr>
                        <a:t>p131-p140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-0.25s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-0.5s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-0.08s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540477"/>
                  </a:ext>
                </a:extLst>
              </a:tr>
              <a:tr h="0">
                <a:tc>
                  <a:txBody>
                    <a:bodyPr/>
                    <a:lstStyle/>
                    <a:p>
                      <a:pPr algn="r">
                        <a:lnSpc>
                          <a:spcPct val="107000"/>
                        </a:lnSpc>
                        <a:spcAft>
                          <a:spcPts val="800"/>
                        </a:spcAft>
                      </a:pPr>
                      <a:r>
                        <a:rPr lang="en-US" sz="1100">
                          <a:effectLst/>
                        </a:rPr>
                        <a:t>p141-p150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-0.35s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-0.6s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-0.13s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1574925"/>
                  </a:ext>
                </a:extLst>
              </a:tr>
              <a:tr h="0">
                <a:tc>
                  <a:txBody>
                    <a:bodyPr/>
                    <a:lstStyle/>
                    <a:p>
                      <a:pPr algn="r">
                        <a:lnSpc>
                          <a:spcPct val="107000"/>
                        </a:lnSpc>
                        <a:spcAft>
                          <a:spcPts val="800"/>
                        </a:spcAft>
                      </a:pPr>
                      <a:r>
                        <a:rPr lang="en-US" sz="1100">
                          <a:effectLst/>
                        </a:rPr>
                        <a:t>p151-p160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-0.16s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-0.55s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-0.03s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9418536"/>
                  </a:ext>
                </a:extLst>
              </a:tr>
              <a:tr h="0">
                <a:tc>
                  <a:txBody>
                    <a:bodyPr/>
                    <a:lstStyle/>
                    <a:p>
                      <a:pPr algn="just">
                        <a:lnSpc>
                          <a:spcPct val="107000"/>
                        </a:lnSpc>
                        <a:spcAft>
                          <a:spcPts val="800"/>
                        </a:spcAft>
                      </a:pPr>
                      <a:r>
                        <a:rPr lang="en-US" sz="1100">
                          <a:effectLst/>
                        </a:rPr>
                        <a:t>DENSE (vs. SPARSE)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8805098"/>
                  </a:ext>
                </a:extLst>
              </a:tr>
              <a:tr h="0">
                <a:tc>
                  <a:txBody>
                    <a:bodyPr/>
                    <a:lstStyle/>
                    <a:p>
                      <a:pPr algn="r">
                        <a:lnSpc>
                          <a:spcPct val="107000"/>
                        </a:lnSpc>
                        <a:spcAft>
                          <a:spcPts val="800"/>
                        </a:spcAft>
                      </a:pPr>
                      <a:r>
                        <a:rPr lang="en-US" sz="1100">
                          <a:effectLst/>
                        </a:rPr>
                        <a:t>p131-p140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-0.31s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-0.5s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-0.13s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7959884"/>
                  </a:ext>
                </a:extLst>
              </a:tr>
              <a:tr h="0">
                <a:tc>
                  <a:txBody>
                    <a:bodyPr/>
                    <a:lstStyle/>
                    <a:p>
                      <a:pPr algn="r">
                        <a:lnSpc>
                          <a:spcPct val="107000"/>
                        </a:lnSpc>
                        <a:spcAft>
                          <a:spcPts val="800"/>
                        </a:spcAft>
                      </a:pPr>
                      <a:r>
                        <a:rPr lang="en-US" sz="1100">
                          <a:effectLst/>
                        </a:rPr>
                        <a:t>p141-p150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-0.18s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-0.48s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0.07s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n.s.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0825123"/>
                  </a:ext>
                </a:extLst>
              </a:tr>
              <a:tr h="0">
                <a:tc>
                  <a:txBody>
                    <a:bodyPr/>
                    <a:lstStyle/>
                    <a:p>
                      <a:pPr algn="r">
                        <a:lnSpc>
                          <a:spcPct val="107000"/>
                        </a:lnSpc>
                        <a:spcAft>
                          <a:spcPts val="800"/>
                        </a:spcAft>
                      </a:pPr>
                      <a:r>
                        <a:rPr lang="en-US" sz="1100">
                          <a:effectLst/>
                        </a:rPr>
                        <a:t>p151-p160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-0.09s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-0.34s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0.15s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n.s.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6749366"/>
                  </a:ext>
                </a:extLst>
              </a:tr>
              <a:tr h="0">
                <a:tc>
                  <a:txBody>
                    <a:bodyPr/>
                    <a:lstStyle/>
                    <a:p>
                      <a:pPr algn="just">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4">
                  <a:txBody>
                    <a:bodyPr/>
                    <a:lstStyle/>
                    <a:p>
                      <a:pPr algn="ctr">
                        <a:lnSpc>
                          <a:spcPct val="107000"/>
                        </a:lnSpc>
                        <a:spcAft>
                          <a:spcPts val="800"/>
                        </a:spcAft>
                      </a:pPr>
                      <a:r>
                        <a:rPr lang="en-US" sz="1100">
                          <a:effectLst/>
                        </a:rPr>
                        <a:t> </a:t>
                      </a:r>
                      <a:endParaRPr lang="en-CA" sz="1100">
                        <a:effectLst/>
                      </a:endParaRPr>
                    </a:p>
                    <a:p>
                      <a:pPr algn="ctr">
                        <a:lnSpc>
                          <a:spcPct val="107000"/>
                        </a:lnSpc>
                        <a:spcAft>
                          <a:spcPts val="800"/>
                        </a:spcAft>
                      </a:pPr>
                      <a:r>
                        <a:rPr lang="en-US" sz="1100">
                          <a:effectLst/>
                        </a:rPr>
                        <a:t>Normalized Least Error (Precision)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929632999"/>
                  </a:ext>
                </a:extLst>
              </a:tr>
              <a:tr h="0">
                <a:tc>
                  <a:txBody>
                    <a:bodyPr/>
                    <a:lstStyle/>
                    <a:p>
                      <a:pPr algn="just">
                        <a:lnSpc>
                          <a:spcPct val="107000"/>
                        </a:lnSpc>
                        <a:spcAft>
                          <a:spcPts val="800"/>
                        </a:spcAft>
                      </a:pPr>
                      <a:r>
                        <a:rPr lang="en-US" sz="1100">
                          <a:effectLst/>
                        </a:rPr>
                        <a:t>FAST (vs. SLOW)</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0512976"/>
                  </a:ext>
                </a:extLst>
              </a:tr>
              <a:tr h="0">
                <a:tc>
                  <a:txBody>
                    <a:bodyPr/>
                    <a:lstStyle/>
                    <a:p>
                      <a:pPr algn="r">
                        <a:lnSpc>
                          <a:spcPct val="107000"/>
                        </a:lnSpc>
                        <a:spcAft>
                          <a:spcPts val="800"/>
                        </a:spcAft>
                      </a:pPr>
                      <a:r>
                        <a:rPr lang="en-US" sz="1100">
                          <a:effectLst/>
                        </a:rPr>
                        <a:t>p131-p140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-0.15</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6169002"/>
                  </a:ext>
                </a:extLst>
              </a:tr>
              <a:tr h="0">
                <a:tc>
                  <a:txBody>
                    <a:bodyPr/>
                    <a:lstStyle/>
                    <a:p>
                      <a:pPr algn="r">
                        <a:lnSpc>
                          <a:spcPct val="107000"/>
                        </a:lnSpc>
                        <a:spcAft>
                          <a:spcPts val="800"/>
                        </a:spcAft>
                      </a:pPr>
                      <a:r>
                        <a:rPr lang="en-US" sz="1100">
                          <a:effectLst/>
                        </a:rPr>
                        <a:t>p141-p150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-0.01</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5316195"/>
                  </a:ext>
                </a:extLst>
              </a:tr>
              <a:tr h="0">
                <a:tc>
                  <a:txBody>
                    <a:bodyPr/>
                    <a:lstStyle/>
                    <a:p>
                      <a:pPr algn="r">
                        <a:lnSpc>
                          <a:spcPct val="107000"/>
                        </a:lnSpc>
                        <a:spcAft>
                          <a:spcPts val="800"/>
                        </a:spcAft>
                      </a:pPr>
                      <a:r>
                        <a:rPr lang="en-US" sz="1100">
                          <a:effectLst/>
                        </a:rPr>
                        <a:t>p151-p160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8575223"/>
                  </a:ext>
                </a:extLst>
              </a:tr>
              <a:tr h="0">
                <a:tc>
                  <a:txBody>
                    <a:bodyPr/>
                    <a:lstStyle/>
                    <a:p>
                      <a:pPr algn="just">
                        <a:lnSpc>
                          <a:spcPct val="107000"/>
                        </a:lnSpc>
                        <a:spcAft>
                          <a:spcPts val="800"/>
                        </a:spcAft>
                      </a:pPr>
                      <a:r>
                        <a:rPr lang="en-US" sz="1100">
                          <a:effectLst/>
                        </a:rPr>
                        <a:t>DENSE (vs. SPARSE)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1129404"/>
                  </a:ext>
                </a:extLst>
              </a:tr>
              <a:tr h="0">
                <a:tc>
                  <a:txBody>
                    <a:bodyPr/>
                    <a:lstStyle/>
                    <a:p>
                      <a:pPr algn="r">
                        <a:lnSpc>
                          <a:spcPct val="107000"/>
                        </a:lnSpc>
                        <a:spcAft>
                          <a:spcPts val="800"/>
                        </a:spcAft>
                      </a:pPr>
                      <a:r>
                        <a:rPr lang="en-US" sz="1100">
                          <a:effectLst/>
                        </a:rPr>
                        <a:t>p131-p140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-0.05</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4561521"/>
                  </a:ext>
                </a:extLst>
              </a:tr>
              <a:tr h="0">
                <a:tc>
                  <a:txBody>
                    <a:bodyPr/>
                    <a:lstStyle/>
                    <a:p>
                      <a:pPr algn="r">
                        <a:lnSpc>
                          <a:spcPct val="107000"/>
                        </a:lnSpc>
                        <a:spcAft>
                          <a:spcPts val="800"/>
                        </a:spcAft>
                      </a:pPr>
                      <a:r>
                        <a:rPr lang="en-US" sz="1100">
                          <a:effectLst/>
                        </a:rPr>
                        <a:t>p141-p150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-0.12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0.01</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n.s.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50835172"/>
                  </a:ext>
                </a:extLst>
              </a:tr>
              <a:tr h="0">
                <a:tc>
                  <a:txBody>
                    <a:bodyPr/>
                    <a:lstStyle/>
                    <a:p>
                      <a:pPr algn="r">
                        <a:lnSpc>
                          <a:spcPct val="107000"/>
                        </a:lnSpc>
                        <a:spcAft>
                          <a:spcPts val="800"/>
                        </a:spcAft>
                      </a:pPr>
                      <a:r>
                        <a:rPr lang="en-US" sz="1100">
                          <a:effectLst/>
                        </a:rPr>
                        <a:t>p151-p160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-0.13</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-0.02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3187581"/>
                  </a:ext>
                </a:extLst>
              </a:tr>
            </a:tbl>
          </a:graphicData>
        </a:graphic>
      </p:graphicFrame>
      <p:graphicFrame>
        <p:nvGraphicFramePr>
          <p:cNvPr id="5" name="Table 4">
            <a:extLst>
              <a:ext uri="{FF2B5EF4-FFF2-40B4-BE49-F238E27FC236}">
                <a16:creationId xmlns:a16="http://schemas.microsoft.com/office/drawing/2014/main" id="{3198B838-40F1-6E78-DF81-A77A068A78E1}"/>
              </a:ext>
            </a:extLst>
          </p:cNvPr>
          <p:cNvGraphicFramePr>
            <a:graphicFrameLocks noGrp="1"/>
          </p:cNvGraphicFramePr>
          <p:nvPr/>
        </p:nvGraphicFramePr>
        <p:xfrm>
          <a:off x="120204" y="4083177"/>
          <a:ext cx="5937250" cy="2093786"/>
        </p:xfrm>
        <a:graphic>
          <a:graphicData uri="http://schemas.openxmlformats.org/drawingml/2006/table">
            <a:tbl>
              <a:tblPr firstRow="1" firstCol="1" bandRow="1">
                <a:tableStyleId>{5C22544A-7EE6-4342-B048-85BDC9FD1C3A}</a:tableStyleId>
              </a:tblPr>
              <a:tblGrid>
                <a:gridCol w="1347470">
                  <a:extLst>
                    <a:ext uri="{9D8B030D-6E8A-4147-A177-3AD203B41FA5}">
                      <a16:colId xmlns:a16="http://schemas.microsoft.com/office/drawing/2014/main" val="4196356784"/>
                    </a:ext>
                  </a:extLst>
                </a:gridCol>
                <a:gridCol w="1027430">
                  <a:extLst>
                    <a:ext uri="{9D8B030D-6E8A-4147-A177-3AD203B41FA5}">
                      <a16:colId xmlns:a16="http://schemas.microsoft.com/office/drawing/2014/main" val="207976240"/>
                    </a:ext>
                  </a:extLst>
                </a:gridCol>
                <a:gridCol w="1187450">
                  <a:extLst>
                    <a:ext uri="{9D8B030D-6E8A-4147-A177-3AD203B41FA5}">
                      <a16:colId xmlns:a16="http://schemas.microsoft.com/office/drawing/2014/main" val="1230327485"/>
                    </a:ext>
                  </a:extLst>
                </a:gridCol>
                <a:gridCol w="1187450">
                  <a:extLst>
                    <a:ext uri="{9D8B030D-6E8A-4147-A177-3AD203B41FA5}">
                      <a16:colId xmlns:a16="http://schemas.microsoft.com/office/drawing/2014/main" val="3076741195"/>
                    </a:ext>
                  </a:extLst>
                </a:gridCol>
                <a:gridCol w="1187450">
                  <a:extLst>
                    <a:ext uri="{9D8B030D-6E8A-4147-A177-3AD203B41FA5}">
                      <a16:colId xmlns:a16="http://schemas.microsoft.com/office/drawing/2014/main" val="2589068890"/>
                    </a:ext>
                  </a:extLst>
                </a:gridCol>
              </a:tblGrid>
              <a:tr h="0">
                <a:tc>
                  <a:txBody>
                    <a:bodyPr/>
                    <a:lstStyle/>
                    <a:p>
                      <a:pPr algn="just">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Difference Contrast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Confidence Interval (Lower Bound)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Confidence Interval (Upper Bound)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Significance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3365097"/>
                  </a:ext>
                </a:extLst>
              </a:tr>
              <a:tr h="0">
                <a:tc>
                  <a:txBody>
                    <a:bodyPr/>
                    <a:lstStyle/>
                    <a:p>
                      <a:pPr algn="just">
                        <a:lnSpc>
                          <a:spcPct val="107000"/>
                        </a:lnSpc>
                        <a:spcAft>
                          <a:spcPts val="800"/>
                        </a:spcAft>
                      </a:pPr>
                      <a:r>
                        <a:rPr lang="en-US" sz="1100">
                          <a:effectLst/>
                        </a:rPr>
                        <a:t>FAST (vs. SLOW)</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4648987"/>
                  </a:ext>
                </a:extLst>
              </a:tr>
              <a:tr h="0">
                <a:tc>
                  <a:txBody>
                    <a:bodyPr/>
                    <a:lstStyle/>
                    <a:p>
                      <a:pPr algn="r">
                        <a:lnSpc>
                          <a:spcPct val="107000"/>
                        </a:lnSpc>
                        <a:spcAft>
                          <a:spcPts val="800"/>
                        </a:spcAft>
                      </a:pPr>
                      <a:r>
                        <a:rPr lang="en-US" sz="1100">
                          <a:effectLst/>
                        </a:rPr>
                        <a:t>p131-p140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-12.7s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-16.8s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-8.9s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4143621"/>
                  </a:ext>
                </a:extLst>
              </a:tr>
              <a:tr h="0">
                <a:tc>
                  <a:txBody>
                    <a:bodyPr/>
                    <a:lstStyle/>
                    <a:p>
                      <a:pPr algn="r">
                        <a:lnSpc>
                          <a:spcPct val="107000"/>
                        </a:lnSpc>
                        <a:spcAft>
                          <a:spcPts val="800"/>
                        </a:spcAft>
                      </a:pPr>
                      <a:r>
                        <a:rPr lang="en-US" sz="1100">
                          <a:effectLst/>
                        </a:rPr>
                        <a:t>p141-p150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-8.5s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-4.4s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6641303"/>
                  </a:ext>
                </a:extLst>
              </a:tr>
              <a:tr h="0">
                <a:tc>
                  <a:txBody>
                    <a:bodyPr/>
                    <a:lstStyle/>
                    <a:p>
                      <a:pPr algn="r">
                        <a:lnSpc>
                          <a:spcPct val="107000"/>
                        </a:lnSpc>
                        <a:spcAft>
                          <a:spcPts val="800"/>
                        </a:spcAft>
                      </a:pPr>
                      <a:r>
                        <a:rPr lang="en-US" sz="1100">
                          <a:effectLst/>
                        </a:rPr>
                        <a:t>p151-p160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-12.6s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-16.4s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-9.2s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8284500"/>
                  </a:ext>
                </a:extLst>
              </a:tr>
              <a:tr h="0">
                <a:tc>
                  <a:txBody>
                    <a:bodyPr/>
                    <a:lstStyle/>
                    <a:p>
                      <a:pPr algn="just">
                        <a:lnSpc>
                          <a:spcPct val="107000"/>
                        </a:lnSpc>
                        <a:spcAft>
                          <a:spcPts val="800"/>
                        </a:spcAft>
                      </a:pPr>
                      <a:r>
                        <a:rPr lang="en-US" sz="1100">
                          <a:effectLst/>
                        </a:rPr>
                        <a:t>DENSE (vs. SPARSE)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0347543"/>
                  </a:ext>
                </a:extLst>
              </a:tr>
              <a:tr h="0">
                <a:tc>
                  <a:txBody>
                    <a:bodyPr/>
                    <a:lstStyle/>
                    <a:p>
                      <a:pPr algn="r">
                        <a:lnSpc>
                          <a:spcPct val="107000"/>
                        </a:lnSpc>
                        <a:spcAft>
                          <a:spcPts val="800"/>
                        </a:spcAft>
                      </a:pPr>
                      <a:r>
                        <a:rPr lang="en-US" sz="1100">
                          <a:effectLst/>
                        </a:rPr>
                        <a:t>p131-p140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-5.5°</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1536476"/>
                  </a:ext>
                </a:extLst>
              </a:tr>
              <a:tr h="0">
                <a:tc>
                  <a:txBody>
                    <a:bodyPr/>
                    <a:lstStyle/>
                    <a:p>
                      <a:pPr algn="r">
                        <a:lnSpc>
                          <a:spcPct val="107000"/>
                        </a:lnSpc>
                        <a:spcAft>
                          <a:spcPts val="800"/>
                        </a:spcAft>
                      </a:pPr>
                      <a:r>
                        <a:rPr lang="en-US" sz="1100">
                          <a:effectLst/>
                        </a:rPr>
                        <a:t>p141-p150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-6.8°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-11.9°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-2.6°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9547812"/>
                  </a:ext>
                </a:extLst>
              </a:tr>
              <a:tr h="0">
                <a:tc>
                  <a:txBody>
                    <a:bodyPr/>
                    <a:lstStyle/>
                    <a:p>
                      <a:pPr algn="r">
                        <a:lnSpc>
                          <a:spcPct val="107000"/>
                        </a:lnSpc>
                        <a:spcAft>
                          <a:spcPts val="800"/>
                        </a:spcAft>
                      </a:pPr>
                      <a:r>
                        <a:rPr lang="en-US" sz="1100">
                          <a:effectLst/>
                        </a:rPr>
                        <a:t>p151-p160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-8.7°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-14°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a:effectLst/>
                        </a:rPr>
                        <a:t>-3.5°</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100" dirty="0">
                          <a:effectLst/>
                        </a:rPr>
                        <a: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314449"/>
                  </a:ext>
                </a:extLst>
              </a:tr>
            </a:tbl>
          </a:graphicData>
        </a:graphic>
      </p:graphicFrame>
      <p:sp>
        <p:nvSpPr>
          <p:cNvPr id="7" name="Content Placeholder 2">
            <a:extLst>
              <a:ext uri="{FF2B5EF4-FFF2-40B4-BE49-F238E27FC236}">
                <a16:creationId xmlns:a16="http://schemas.microsoft.com/office/drawing/2014/main" id="{AADC01AE-3CA7-9A17-B808-9C1E1364BA2A}"/>
              </a:ext>
            </a:extLst>
          </p:cNvPr>
          <p:cNvSpPr txBox="1">
            <a:spLocks/>
          </p:cNvSpPr>
          <p:nvPr/>
        </p:nvSpPr>
        <p:spPr>
          <a:xfrm>
            <a:off x="120202" y="3692368"/>
            <a:ext cx="5378823" cy="560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b="1" dirty="0"/>
              <a:t>Linear Mixed Model analysis</a:t>
            </a:r>
            <a:endParaRPr lang="en-CA" b="1" dirty="0"/>
          </a:p>
        </p:txBody>
      </p:sp>
      <p:sp>
        <p:nvSpPr>
          <p:cNvPr id="8" name="Content Placeholder 2">
            <a:extLst>
              <a:ext uri="{FF2B5EF4-FFF2-40B4-BE49-F238E27FC236}">
                <a16:creationId xmlns:a16="http://schemas.microsoft.com/office/drawing/2014/main" id="{7F14A9AA-6BAC-0A25-0684-AE58D89FB4D1}"/>
              </a:ext>
            </a:extLst>
          </p:cNvPr>
          <p:cNvSpPr txBox="1">
            <a:spLocks/>
          </p:cNvSpPr>
          <p:nvPr/>
        </p:nvSpPr>
        <p:spPr>
          <a:xfrm>
            <a:off x="6052071" y="1273691"/>
            <a:ext cx="5378823" cy="560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b="1" dirty="0"/>
              <a:t>Bootstrap analysis</a:t>
            </a:r>
            <a:endParaRPr lang="en-CA" b="1" dirty="0"/>
          </a:p>
        </p:txBody>
      </p:sp>
    </p:spTree>
    <p:extLst>
      <p:ext uri="{BB962C8B-B14F-4D97-AF65-F5344CB8AC3E}">
        <p14:creationId xmlns:p14="http://schemas.microsoft.com/office/powerpoint/2010/main" val="2892656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0576-8D58-89E2-B0C2-81C15921E793}"/>
              </a:ext>
            </a:extLst>
          </p:cNvPr>
          <p:cNvSpPr>
            <a:spLocks noGrp="1"/>
          </p:cNvSpPr>
          <p:nvPr>
            <p:ph type="title"/>
          </p:nvPr>
        </p:nvSpPr>
        <p:spPr/>
        <p:txBody>
          <a:bodyPr/>
          <a:lstStyle/>
          <a:p>
            <a:pPr algn="ctr"/>
            <a:r>
              <a:rPr lang="de-DE" b="1" dirty="0"/>
              <a:t>Kalman filter modelling</a:t>
            </a:r>
            <a:endParaRPr lang="en-CA" b="1" dirty="0"/>
          </a:p>
        </p:txBody>
      </p:sp>
      <p:sp>
        <p:nvSpPr>
          <p:cNvPr id="3" name="TextBox 2">
            <a:extLst>
              <a:ext uri="{FF2B5EF4-FFF2-40B4-BE49-F238E27FC236}">
                <a16:creationId xmlns:a16="http://schemas.microsoft.com/office/drawing/2014/main" id="{6229247B-C8A7-2A99-BE18-C81F00672D1F}"/>
              </a:ext>
            </a:extLst>
          </p:cNvPr>
          <p:cNvSpPr txBox="1"/>
          <p:nvPr/>
        </p:nvSpPr>
        <p:spPr>
          <a:xfrm>
            <a:off x="628650" y="2114550"/>
            <a:ext cx="5324475" cy="1569660"/>
          </a:xfrm>
          <a:prstGeom prst="rect">
            <a:avLst/>
          </a:prstGeom>
          <a:noFill/>
        </p:spPr>
        <p:txBody>
          <a:bodyPr wrap="square" rtlCol="0">
            <a:spAutoFit/>
          </a:bodyPr>
          <a:lstStyle/>
          <a:p>
            <a:r>
              <a:rPr lang="de-DE" sz="2400" dirty="0"/>
              <a:t>Kalman filters update a perceptual estimate based on the reliability of a prior and the reliability of the momentary sensory input.</a:t>
            </a:r>
          </a:p>
        </p:txBody>
      </p:sp>
      <p:sp>
        <p:nvSpPr>
          <p:cNvPr id="5" name="TextBox 4">
            <a:extLst>
              <a:ext uri="{FF2B5EF4-FFF2-40B4-BE49-F238E27FC236}">
                <a16:creationId xmlns:a16="http://schemas.microsoft.com/office/drawing/2014/main" id="{05234338-06F4-B8D9-1DD0-ACA19D547989}"/>
              </a:ext>
            </a:extLst>
          </p:cNvPr>
          <p:cNvSpPr txBox="1"/>
          <p:nvPr/>
        </p:nvSpPr>
        <p:spPr>
          <a:xfrm>
            <a:off x="628650" y="2136397"/>
            <a:ext cx="5324475" cy="1569660"/>
          </a:xfrm>
          <a:prstGeom prst="rect">
            <a:avLst/>
          </a:prstGeom>
          <a:solidFill>
            <a:schemeClr val="bg1"/>
          </a:solidFill>
        </p:spPr>
        <p:txBody>
          <a:bodyPr wrap="square" rtlCol="0">
            <a:spAutoFit/>
          </a:bodyPr>
          <a:lstStyle/>
          <a:p>
            <a:r>
              <a:rPr lang="de-DE" sz="2400" dirty="0"/>
              <a:t>Kalman filters update a </a:t>
            </a:r>
            <a:r>
              <a:rPr lang="de-DE" sz="2400" dirty="0">
                <a:solidFill>
                  <a:schemeClr val="accent6"/>
                </a:solidFill>
              </a:rPr>
              <a:t>perceptual estimate</a:t>
            </a:r>
            <a:r>
              <a:rPr lang="de-DE" sz="2400" dirty="0"/>
              <a:t> based on the reliability of a prior and the reliability of the momentary sensory input.</a:t>
            </a:r>
          </a:p>
        </p:txBody>
      </p:sp>
      <p:sp>
        <p:nvSpPr>
          <p:cNvPr id="6" name="TextBox 5">
            <a:extLst>
              <a:ext uri="{FF2B5EF4-FFF2-40B4-BE49-F238E27FC236}">
                <a16:creationId xmlns:a16="http://schemas.microsoft.com/office/drawing/2014/main" id="{D7A1D569-0BE6-5EF2-D918-75AEC0EFB9D9}"/>
              </a:ext>
            </a:extLst>
          </p:cNvPr>
          <p:cNvSpPr txBox="1"/>
          <p:nvPr/>
        </p:nvSpPr>
        <p:spPr>
          <a:xfrm>
            <a:off x="628649" y="2213429"/>
            <a:ext cx="5324475" cy="1569660"/>
          </a:xfrm>
          <a:prstGeom prst="rect">
            <a:avLst/>
          </a:prstGeom>
          <a:solidFill>
            <a:schemeClr val="bg1"/>
          </a:solidFill>
        </p:spPr>
        <p:txBody>
          <a:bodyPr wrap="square" rtlCol="0">
            <a:spAutoFit/>
          </a:bodyPr>
          <a:lstStyle/>
          <a:p>
            <a:r>
              <a:rPr lang="de-DE" sz="2400" dirty="0"/>
              <a:t>Kalman filters update a </a:t>
            </a:r>
            <a:r>
              <a:rPr lang="de-DE" sz="2400" dirty="0">
                <a:solidFill>
                  <a:schemeClr val="accent6"/>
                </a:solidFill>
              </a:rPr>
              <a:t>perceptual estimate</a:t>
            </a:r>
            <a:r>
              <a:rPr lang="de-DE" sz="2400" dirty="0"/>
              <a:t> based on the </a:t>
            </a:r>
            <a:r>
              <a:rPr lang="de-DE" sz="2400" dirty="0">
                <a:solidFill>
                  <a:schemeClr val="accent6"/>
                </a:solidFill>
              </a:rPr>
              <a:t>reliability of a prior</a:t>
            </a:r>
            <a:r>
              <a:rPr lang="de-DE" sz="2400" dirty="0"/>
              <a:t> and the reliability of the momentary sensory input.</a:t>
            </a:r>
          </a:p>
        </p:txBody>
      </p:sp>
      <p:sp>
        <p:nvSpPr>
          <p:cNvPr id="7" name="TextBox 6">
            <a:extLst>
              <a:ext uri="{FF2B5EF4-FFF2-40B4-BE49-F238E27FC236}">
                <a16:creationId xmlns:a16="http://schemas.microsoft.com/office/drawing/2014/main" id="{0705E14B-6708-82E6-4BDA-A923D0FAC7A3}"/>
              </a:ext>
            </a:extLst>
          </p:cNvPr>
          <p:cNvSpPr txBox="1"/>
          <p:nvPr/>
        </p:nvSpPr>
        <p:spPr>
          <a:xfrm>
            <a:off x="628649" y="2213429"/>
            <a:ext cx="5324475" cy="1569660"/>
          </a:xfrm>
          <a:prstGeom prst="rect">
            <a:avLst/>
          </a:prstGeom>
          <a:solidFill>
            <a:schemeClr val="bg1"/>
          </a:solidFill>
        </p:spPr>
        <p:txBody>
          <a:bodyPr wrap="square" rtlCol="0">
            <a:spAutoFit/>
          </a:bodyPr>
          <a:lstStyle/>
          <a:p>
            <a:r>
              <a:rPr lang="de-DE" sz="2400" dirty="0"/>
              <a:t>Kalman filters update a </a:t>
            </a:r>
            <a:r>
              <a:rPr lang="de-DE" sz="2400" dirty="0">
                <a:solidFill>
                  <a:schemeClr val="accent6"/>
                </a:solidFill>
              </a:rPr>
              <a:t>perceptual estimate</a:t>
            </a:r>
            <a:r>
              <a:rPr lang="de-DE" sz="2400" dirty="0"/>
              <a:t> based on the </a:t>
            </a:r>
            <a:r>
              <a:rPr lang="de-DE" sz="2400" dirty="0">
                <a:solidFill>
                  <a:schemeClr val="accent6"/>
                </a:solidFill>
              </a:rPr>
              <a:t>reliability of a prior</a:t>
            </a:r>
            <a:r>
              <a:rPr lang="de-DE" sz="2400" dirty="0"/>
              <a:t> and the </a:t>
            </a:r>
            <a:r>
              <a:rPr lang="de-DE" sz="2400" dirty="0">
                <a:solidFill>
                  <a:srgbClr val="C00000"/>
                </a:solidFill>
              </a:rPr>
              <a:t>reliability of the momentary sensory input</a:t>
            </a:r>
            <a:r>
              <a:rPr lang="de-DE" sz="2400" dirty="0"/>
              <a:t>.</a:t>
            </a:r>
          </a:p>
        </p:txBody>
      </p:sp>
      <p:pic>
        <p:nvPicPr>
          <p:cNvPr id="9" name="Picture 8" descr="A graph of a graph showing a number of dots&#10;&#10;Description automatically generated with medium confidence">
            <a:extLst>
              <a:ext uri="{FF2B5EF4-FFF2-40B4-BE49-F238E27FC236}">
                <a16:creationId xmlns:a16="http://schemas.microsoft.com/office/drawing/2014/main" id="{347878D7-0093-D81E-B7E5-E7A59CB37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86815"/>
            <a:ext cx="5506218" cy="4906060"/>
          </a:xfrm>
          <a:prstGeom prst="rect">
            <a:avLst/>
          </a:prstGeom>
        </p:spPr>
      </p:pic>
    </p:spTree>
    <p:extLst>
      <p:ext uri="{BB962C8B-B14F-4D97-AF65-F5344CB8AC3E}">
        <p14:creationId xmlns:p14="http://schemas.microsoft.com/office/powerpoint/2010/main" val="28273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C38FD-683D-B3E1-CAD2-90E1B6C927DF}"/>
              </a:ext>
            </a:extLst>
          </p:cNvPr>
          <p:cNvSpPr>
            <a:spLocks noGrp="1"/>
          </p:cNvSpPr>
          <p:nvPr>
            <p:ph type="title"/>
          </p:nvPr>
        </p:nvSpPr>
        <p:spPr/>
        <p:txBody>
          <a:bodyPr/>
          <a:lstStyle/>
          <a:p>
            <a:pPr algn="ctr"/>
            <a:r>
              <a:rPr lang="de-DE" b="1" dirty="0"/>
              <a:t>Conclusions</a:t>
            </a:r>
            <a:endParaRPr lang="en-CA" b="1" dirty="0"/>
          </a:p>
        </p:txBody>
      </p:sp>
      <p:sp>
        <p:nvSpPr>
          <p:cNvPr id="3" name="Content Placeholder 2">
            <a:extLst>
              <a:ext uri="{FF2B5EF4-FFF2-40B4-BE49-F238E27FC236}">
                <a16:creationId xmlns:a16="http://schemas.microsoft.com/office/drawing/2014/main" id="{04A4352F-70F8-B7A9-21F8-5943DA7F88CB}"/>
              </a:ext>
            </a:extLst>
          </p:cNvPr>
          <p:cNvSpPr>
            <a:spLocks noGrp="1"/>
          </p:cNvSpPr>
          <p:nvPr>
            <p:ph idx="1"/>
          </p:nvPr>
        </p:nvSpPr>
        <p:spPr>
          <a:xfrm>
            <a:off x="838200" y="1825625"/>
            <a:ext cx="10515600" cy="1603375"/>
          </a:xfrm>
        </p:spPr>
        <p:txBody>
          <a:bodyPr/>
          <a:lstStyle/>
          <a:p>
            <a:pPr marL="0" indent="0" algn="ctr">
              <a:buNone/>
            </a:pPr>
            <a:endParaRPr lang="de-DE" b="1" dirty="0"/>
          </a:p>
          <a:p>
            <a:pPr marL="0" indent="0" algn="ctr">
              <a:buNone/>
            </a:pPr>
            <a:r>
              <a:rPr lang="de-DE" b="1" dirty="0"/>
              <a:t>Replicate the known result that more informative optic flow results in higher precision using Continuous Psychophysics</a:t>
            </a:r>
          </a:p>
          <a:p>
            <a:pPr marL="0" indent="0" algn="ctr">
              <a:buNone/>
            </a:pPr>
            <a:endParaRPr lang="en-CA" b="1" dirty="0"/>
          </a:p>
        </p:txBody>
      </p:sp>
      <p:sp>
        <p:nvSpPr>
          <p:cNvPr id="5" name="TextBox 4">
            <a:extLst>
              <a:ext uri="{FF2B5EF4-FFF2-40B4-BE49-F238E27FC236}">
                <a16:creationId xmlns:a16="http://schemas.microsoft.com/office/drawing/2014/main" id="{A7E21051-78FF-0C5A-1985-BE81A4091B1C}"/>
              </a:ext>
            </a:extLst>
          </p:cNvPr>
          <p:cNvSpPr txBox="1"/>
          <p:nvPr/>
        </p:nvSpPr>
        <p:spPr>
          <a:xfrm>
            <a:off x="895350" y="3994835"/>
            <a:ext cx="10401300" cy="954107"/>
          </a:xfrm>
          <a:prstGeom prst="rect">
            <a:avLst/>
          </a:prstGeom>
          <a:noFill/>
        </p:spPr>
        <p:txBody>
          <a:bodyPr wrap="square">
            <a:spAutoFit/>
          </a:bodyPr>
          <a:lstStyle/>
          <a:p>
            <a:pPr marL="0" indent="0" algn="ctr">
              <a:buNone/>
            </a:pPr>
            <a:r>
              <a:rPr lang="en-CA" sz="2800" b="1" dirty="0"/>
              <a:t>Investigate whether more informative optic flow speeds up perceptual processes</a:t>
            </a:r>
          </a:p>
        </p:txBody>
      </p:sp>
      <p:sp>
        <p:nvSpPr>
          <p:cNvPr id="6" name="Content Placeholder 2">
            <a:extLst>
              <a:ext uri="{FF2B5EF4-FFF2-40B4-BE49-F238E27FC236}">
                <a16:creationId xmlns:a16="http://schemas.microsoft.com/office/drawing/2014/main" id="{497FE7B4-FB50-95ED-973F-4E9C20480FAB}"/>
              </a:ext>
            </a:extLst>
          </p:cNvPr>
          <p:cNvSpPr txBox="1">
            <a:spLocks/>
          </p:cNvSpPr>
          <p:nvPr/>
        </p:nvSpPr>
        <p:spPr>
          <a:xfrm>
            <a:off x="838200" y="1825624"/>
            <a:ext cx="10515600" cy="1603375"/>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de-DE" b="1" dirty="0">
              <a:solidFill>
                <a:schemeClr val="accent6"/>
              </a:solidFill>
            </a:endParaRPr>
          </a:p>
          <a:p>
            <a:pPr marL="0" indent="0" algn="ctr">
              <a:buFont typeface="Arial" panose="020B0604020202020204" pitchFamily="34" charset="0"/>
              <a:buNone/>
            </a:pPr>
            <a:r>
              <a:rPr lang="de-DE" b="1" dirty="0">
                <a:solidFill>
                  <a:schemeClr val="accent6"/>
                </a:solidFill>
              </a:rPr>
              <a:t>Replicate the known result that more informative optic flow results in higher precision using Continuous Psychophysics</a:t>
            </a:r>
          </a:p>
          <a:p>
            <a:pPr marL="0" indent="0" algn="ctr">
              <a:buFont typeface="Arial" panose="020B0604020202020204" pitchFamily="34" charset="0"/>
              <a:buNone/>
            </a:pPr>
            <a:endParaRPr lang="en-CA" b="1" dirty="0">
              <a:solidFill>
                <a:schemeClr val="accent6"/>
              </a:solidFill>
            </a:endParaRPr>
          </a:p>
        </p:txBody>
      </p:sp>
      <p:sp>
        <p:nvSpPr>
          <p:cNvPr id="7" name="TextBox 6">
            <a:extLst>
              <a:ext uri="{FF2B5EF4-FFF2-40B4-BE49-F238E27FC236}">
                <a16:creationId xmlns:a16="http://schemas.microsoft.com/office/drawing/2014/main" id="{89F5BB98-DDA6-9E87-67CB-6EE9C97C46C2}"/>
              </a:ext>
            </a:extLst>
          </p:cNvPr>
          <p:cNvSpPr txBox="1"/>
          <p:nvPr/>
        </p:nvSpPr>
        <p:spPr>
          <a:xfrm>
            <a:off x="895350" y="3994835"/>
            <a:ext cx="10401300" cy="954107"/>
          </a:xfrm>
          <a:prstGeom prst="rect">
            <a:avLst/>
          </a:prstGeom>
          <a:solidFill>
            <a:schemeClr val="bg1"/>
          </a:solidFill>
        </p:spPr>
        <p:txBody>
          <a:bodyPr wrap="square">
            <a:spAutoFit/>
          </a:bodyPr>
          <a:lstStyle/>
          <a:p>
            <a:pPr marL="0" indent="0" algn="ctr">
              <a:buNone/>
            </a:pPr>
            <a:r>
              <a:rPr lang="en-CA" sz="2800" b="1" dirty="0">
                <a:solidFill>
                  <a:schemeClr val="accent6"/>
                </a:solidFill>
              </a:rPr>
              <a:t>Investigate whether more informative optic flow speeds up perceptual processes</a:t>
            </a:r>
          </a:p>
        </p:txBody>
      </p:sp>
    </p:spTree>
    <p:extLst>
      <p:ext uri="{BB962C8B-B14F-4D97-AF65-F5344CB8AC3E}">
        <p14:creationId xmlns:p14="http://schemas.microsoft.com/office/powerpoint/2010/main" val="403178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98A1D-C41F-10F7-5E98-1EAA99871904}"/>
              </a:ext>
            </a:extLst>
          </p:cNvPr>
          <p:cNvSpPr>
            <a:spLocks noGrp="1"/>
          </p:cNvSpPr>
          <p:nvPr>
            <p:ph type="title"/>
          </p:nvPr>
        </p:nvSpPr>
        <p:spPr/>
        <p:txBody>
          <a:bodyPr/>
          <a:lstStyle/>
          <a:p>
            <a:pPr algn="ctr"/>
            <a:r>
              <a:rPr lang="de-DE" b="1" dirty="0"/>
              <a:t>Acknowledgements</a:t>
            </a:r>
            <a:endParaRPr lang="en-CA" b="1" dirty="0"/>
          </a:p>
        </p:txBody>
      </p:sp>
      <p:sp>
        <p:nvSpPr>
          <p:cNvPr id="4" name="Content Placeholder 2">
            <a:extLst>
              <a:ext uri="{FF2B5EF4-FFF2-40B4-BE49-F238E27FC236}">
                <a16:creationId xmlns:a16="http://schemas.microsoft.com/office/drawing/2014/main" id="{A2B9A2BA-5F45-B310-1782-8F5069458BDF}"/>
              </a:ext>
            </a:extLst>
          </p:cNvPr>
          <p:cNvSpPr txBox="1">
            <a:spLocks/>
          </p:cNvSpPr>
          <p:nvPr/>
        </p:nvSpPr>
        <p:spPr>
          <a:xfrm>
            <a:off x="8255310" y="2209611"/>
            <a:ext cx="1625600" cy="60721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dirty="0"/>
              <a:t>Laurence Harris</a:t>
            </a:r>
            <a:endParaRPr lang="en-US" dirty="0"/>
          </a:p>
        </p:txBody>
      </p:sp>
      <p:pic>
        <p:nvPicPr>
          <p:cNvPr id="5" name="Picture 4" descr="A person wearing a suit and tie&#10;&#10;Description automatically generated">
            <a:extLst>
              <a:ext uri="{FF2B5EF4-FFF2-40B4-BE49-F238E27FC236}">
                <a16:creationId xmlns:a16="http://schemas.microsoft.com/office/drawing/2014/main" id="{EA0BC86D-2029-93D0-275A-5F90EAA4B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789" y="2743677"/>
            <a:ext cx="1595570" cy="1895460"/>
          </a:xfrm>
          <a:prstGeom prst="rect">
            <a:avLst/>
          </a:prstGeom>
        </p:spPr>
      </p:pic>
      <p:sp>
        <p:nvSpPr>
          <p:cNvPr id="6" name="Content Placeholder 2">
            <a:extLst>
              <a:ext uri="{FF2B5EF4-FFF2-40B4-BE49-F238E27FC236}">
                <a16:creationId xmlns:a16="http://schemas.microsoft.com/office/drawing/2014/main" id="{683E7AC2-1F1B-B52A-D9C2-B7B5FEF3917C}"/>
              </a:ext>
            </a:extLst>
          </p:cNvPr>
          <p:cNvSpPr txBox="1">
            <a:spLocks/>
          </p:cNvSpPr>
          <p:nvPr/>
        </p:nvSpPr>
        <p:spPr>
          <a:xfrm>
            <a:off x="2380117" y="2170669"/>
            <a:ext cx="1625600" cy="6072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de-DE" sz="2200" dirty="0" err="1"/>
              <a:t>Ambika</a:t>
            </a:r>
            <a:r>
              <a:rPr lang="de-DE" sz="2200" dirty="0"/>
              <a:t> </a:t>
            </a:r>
            <a:r>
              <a:rPr lang="de-DE" sz="2200" dirty="0" err="1"/>
              <a:t>Bansal</a:t>
            </a:r>
            <a:endParaRPr lang="en-US" sz="2200" dirty="0"/>
          </a:p>
          <a:p>
            <a:pPr marL="0" indent="0" algn="ctr">
              <a:buFont typeface="Arial" panose="020B0604020202020204" pitchFamily="34" charset="0"/>
              <a:buNone/>
            </a:pPr>
            <a:endParaRPr lang="en-US" sz="2200" dirty="0"/>
          </a:p>
        </p:txBody>
      </p:sp>
      <p:pic>
        <p:nvPicPr>
          <p:cNvPr id="7" name="Picture 2">
            <a:extLst>
              <a:ext uri="{FF2B5EF4-FFF2-40B4-BE49-F238E27FC236}">
                <a16:creationId xmlns:a16="http://schemas.microsoft.com/office/drawing/2014/main" id="{9103ACC4-2448-875D-7477-7E719FC2A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0641" y="2873271"/>
            <a:ext cx="1704552" cy="176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817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56C2-6700-BA01-B36A-4C5D4835B1BE}"/>
              </a:ext>
            </a:extLst>
          </p:cNvPr>
          <p:cNvSpPr>
            <a:spLocks noGrp="1"/>
          </p:cNvSpPr>
          <p:nvPr>
            <p:ph type="title"/>
          </p:nvPr>
        </p:nvSpPr>
        <p:spPr/>
        <p:txBody>
          <a:bodyPr/>
          <a:lstStyle/>
          <a:p>
            <a:r>
              <a:rPr lang="de-DE" dirty="0"/>
              <a:t>The seminal study: Bonnen et al. (2015)</a:t>
            </a:r>
            <a:endParaRPr lang="en-CA" dirty="0"/>
          </a:p>
        </p:txBody>
      </p:sp>
      <p:sp>
        <p:nvSpPr>
          <p:cNvPr id="5" name="Content Placeholder 2">
            <a:extLst>
              <a:ext uri="{FF2B5EF4-FFF2-40B4-BE49-F238E27FC236}">
                <a16:creationId xmlns:a16="http://schemas.microsoft.com/office/drawing/2014/main" id="{466E3BDB-461E-8098-8794-6B4FFE924B9F}"/>
              </a:ext>
            </a:extLst>
          </p:cNvPr>
          <p:cNvSpPr>
            <a:spLocks noGrp="1"/>
          </p:cNvSpPr>
          <p:nvPr>
            <p:ph idx="1"/>
          </p:nvPr>
        </p:nvSpPr>
        <p:spPr>
          <a:xfrm>
            <a:off x="838199" y="2009681"/>
            <a:ext cx="4917141" cy="3684101"/>
          </a:xfrm>
        </p:spPr>
        <p:txBody>
          <a:bodyPr>
            <a:normAutofit/>
          </a:bodyPr>
          <a:lstStyle/>
          <a:p>
            <a:r>
              <a:rPr lang="de-DE" dirty="0"/>
              <a:t>Participants tracked a dot blurred with Gaussian noise with a red cursor</a:t>
            </a:r>
          </a:p>
          <a:p>
            <a:r>
              <a:rPr lang="de-DE" dirty="0"/>
              <a:t>Different degrees of noise</a:t>
            </a:r>
          </a:p>
          <a:p>
            <a:r>
              <a:rPr lang="de-DE" dirty="0"/>
              <a:t>The dot moved as a random walk (sd = 1 pixel per frame)</a:t>
            </a:r>
            <a:br>
              <a:rPr lang="de-DE" dirty="0"/>
            </a:br>
            <a:endParaRPr lang="en-CA" dirty="0"/>
          </a:p>
        </p:txBody>
      </p:sp>
    </p:spTree>
    <p:extLst>
      <p:ext uri="{BB962C8B-B14F-4D97-AF65-F5344CB8AC3E}">
        <p14:creationId xmlns:p14="http://schemas.microsoft.com/office/powerpoint/2010/main" val="355328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5F2E-47CB-1A23-2C46-864689EE8F7A}"/>
              </a:ext>
            </a:extLst>
          </p:cNvPr>
          <p:cNvSpPr>
            <a:spLocks noGrp="1"/>
          </p:cNvSpPr>
          <p:nvPr>
            <p:ph type="title"/>
          </p:nvPr>
        </p:nvSpPr>
        <p:spPr/>
        <p:txBody>
          <a:bodyPr/>
          <a:lstStyle/>
          <a:p>
            <a:r>
              <a:rPr lang="de-DE" dirty="0"/>
              <a:t>Results</a:t>
            </a:r>
            <a:endParaRPr lang="en-CA" dirty="0"/>
          </a:p>
        </p:txBody>
      </p:sp>
      <p:pic>
        <p:nvPicPr>
          <p:cNvPr id="4" name="New picture">
            <a:extLst>
              <a:ext uri="{FF2B5EF4-FFF2-40B4-BE49-F238E27FC236}">
                <a16:creationId xmlns:a16="http://schemas.microsoft.com/office/drawing/2014/main" id="{7A95659C-3C58-37DA-A5B4-DF3AA8DEAAFA}"/>
              </a:ext>
            </a:extLst>
          </p:cNvPr>
          <p:cNvPicPr>
            <a:picLocks noGrp="1" noChangeAspect="1" noChangeArrowheads="1"/>
          </p:cNvPicPr>
          <p:nvPr>
            <p:ph idx="1"/>
            <p:custDataLst>
              <p:tags r:id="rId1"/>
            </p:custDataLst>
          </p:nvPr>
        </p:nvPicPr>
        <p:blipFill rotWithShape="1">
          <a:blip r:embed="rId3">
            <a:extLst>
              <a:ext uri="{28A0092B-C50C-407E-A947-70E740481C1C}">
                <a14:useLocalDpi xmlns:a14="http://schemas.microsoft.com/office/drawing/2010/main" val="0"/>
              </a:ext>
            </a:extLst>
          </a:blip>
          <a:srcRect r="64186"/>
          <a:stretch/>
        </p:blipFill>
        <p:spPr bwMode="auto">
          <a:xfrm>
            <a:off x="3161851" y="1443165"/>
            <a:ext cx="5358205" cy="522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480412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AF5-7562-022E-BE1F-F71139D76EA0}"/>
              </a:ext>
            </a:extLst>
          </p:cNvPr>
          <p:cNvSpPr>
            <a:spLocks noGrp="1"/>
          </p:cNvSpPr>
          <p:nvPr>
            <p:ph type="title"/>
          </p:nvPr>
        </p:nvSpPr>
        <p:spPr/>
        <p:txBody>
          <a:bodyPr/>
          <a:lstStyle/>
          <a:p>
            <a:r>
              <a:rPr lang="de-DE" dirty="0"/>
              <a:t>Results</a:t>
            </a:r>
            <a:endParaRPr lang="en-CA" dirty="0"/>
          </a:p>
        </p:txBody>
      </p:sp>
      <p:sp>
        <p:nvSpPr>
          <p:cNvPr id="3" name="Content Placeholder 2">
            <a:extLst>
              <a:ext uri="{FF2B5EF4-FFF2-40B4-BE49-F238E27FC236}">
                <a16:creationId xmlns:a16="http://schemas.microsoft.com/office/drawing/2014/main" id="{D81F66E3-EB0C-9BA5-E7C8-DD1B50F36AB4}"/>
              </a:ext>
            </a:extLst>
          </p:cNvPr>
          <p:cNvSpPr>
            <a:spLocks noGrp="1"/>
          </p:cNvSpPr>
          <p:nvPr>
            <p:ph idx="1"/>
          </p:nvPr>
        </p:nvSpPr>
        <p:spPr/>
        <p:txBody>
          <a:bodyPr/>
          <a:lstStyle/>
          <a:p>
            <a:endParaRPr lang="en-CA"/>
          </a:p>
        </p:txBody>
      </p:sp>
      <p:pic>
        <p:nvPicPr>
          <p:cNvPr id="4" name="New picture">
            <a:extLst>
              <a:ext uri="{FF2B5EF4-FFF2-40B4-BE49-F238E27FC236}">
                <a16:creationId xmlns:a16="http://schemas.microsoft.com/office/drawing/2014/main" id="{52CFD493-773F-E9AE-1CA4-A385215C9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1716" y="2016827"/>
            <a:ext cx="5127654" cy="4476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3804211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8C685-02D0-DBCE-B3FB-D801BABA184E}"/>
              </a:ext>
            </a:extLst>
          </p:cNvPr>
          <p:cNvSpPr>
            <a:spLocks noGrp="1"/>
          </p:cNvSpPr>
          <p:nvPr>
            <p:ph type="title"/>
          </p:nvPr>
        </p:nvSpPr>
        <p:spPr/>
        <p:txBody>
          <a:bodyPr/>
          <a:lstStyle/>
          <a:p>
            <a:r>
              <a:rPr lang="de-DE" dirty="0"/>
              <a:t>Results</a:t>
            </a:r>
            <a:endParaRPr lang="en-CA" dirty="0"/>
          </a:p>
        </p:txBody>
      </p:sp>
      <p:pic>
        <p:nvPicPr>
          <p:cNvPr id="4" name="New picture">
            <a:extLst>
              <a:ext uri="{FF2B5EF4-FFF2-40B4-BE49-F238E27FC236}">
                <a16:creationId xmlns:a16="http://schemas.microsoft.com/office/drawing/2014/main" id="{763B6508-6840-9D3F-19FE-9D2031F96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119" y="2103440"/>
            <a:ext cx="8547761" cy="379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2290072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56A5-B294-CECC-8B63-127624A4159D}"/>
              </a:ext>
            </a:extLst>
          </p:cNvPr>
          <p:cNvSpPr>
            <a:spLocks noGrp="1"/>
          </p:cNvSpPr>
          <p:nvPr>
            <p:ph type="title"/>
          </p:nvPr>
        </p:nvSpPr>
        <p:spPr/>
        <p:txBody>
          <a:bodyPr/>
          <a:lstStyle/>
          <a:p>
            <a:r>
              <a:rPr lang="de-DE" dirty="0"/>
              <a:t>Kalman Filter</a:t>
            </a:r>
            <a:endParaRPr lang="en-CA" dirty="0"/>
          </a:p>
        </p:txBody>
      </p:sp>
      <p:pic>
        <p:nvPicPr>
          <p:cNvPr id="4" name="New picture">
            <a:extLst>
              <a:ext uri="{FF2B5EF4-FFF2-40B4-BE49-F238E27FC236}">
                <a16:creationId xmlns:a16="http://schemas.microsoft.com/office/drawing/2014/main" id="{C8CCB76A-D77B-42C2-733C-B6ABC842B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717" y="1690688"/>
            <a:ext cx="9806565" cy="390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86194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F80C-5C07-115A-EC5F-89E93807AE4B}"/>
              </a:ext>
            </a:extLst>
          </p:cNvPr>
          <p:cNvSpPr>
            <a:spLocks noGrp="1"/>
          </p:cNvSpPr>
          <p:nvPr>
            <p:ph type="title"/>
          </p:nvPr>
        </p:nvSpPr>
        <p:spPr/>
        <p:txBody>
          <a:bodyPr/>
          <a:lstStyle/>
          <a:p>
            <a:r>
              <a:rPr lang="de-DE" b="1" dirty="0"/>
              <a:t>Comparison to Traditional Psychophysics</a:t>
            </a:r>
            <a:endParaRPr lang="en-CA" b="1" dirty="0"/>
          </a:p>
        </p:txBody>
      </p:sp>
      <p:pic>
        <p:nvPicPr>
          <p:cNvPr id="4" name="New picture">
            <a:extLst>
              <a:ext uri="{FF2B5EF4-FFF2-40B4-BE49-F238E27FC236}">
                <a16:creationId xmlns:a16="http://schemas.microsoft.com/office/drawing/2014/main" id="{B40AA1FF-3BEB-4577-ECE9-8384AE11E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617" y="1825625"/>
            <a:ext cx="7928781" cy="414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3949762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TotalTime>
  <Words>3393</Words>
  <Application>Microsoft Office PowerPoint</Application>
  <PresentationFormat>Widescreen</PresentationFormat>
  <Paragraphs>283</Paragraphs>
  <Slides>33</Slides>
  <Notes>18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Aptos Display</vt:lpstr>
      <vt:lpstr>Arial</vt:lpstr>
      <vt:lpstr>Calibri</vt:lpstr>
      <vt:lpstr>Office Theme</vt:lpstr>
      <vt:lpstr>Continuous Psychophysics</vt:lpstr>
      <vt:lpstr>Continuous Psychophysics: How and Why and Why not</vt:lpstr>
      <vt:lpstr>Continuous Psychophysics</vt:lpstr>
      <vt:lpstr>The seminal study: Bonnen et al. (2015)</vt:lpstr>
      <vt:lpstr>Results</vt:lpstr>
      <vt:lpstr>Results</vt:lpstr>
      <vt:lpstr>Results</vt:lpstr>
      <vt:lpstr>Kalman Filter</vt:lpstr>
      <vt:lpstr>Comparison to Traditional Psychophysics</vt:lpstr>
      <vt:lpstr>Comparison</vt:lpstr>
      <vt:lpstr>Continuous Psychophysics: Advantages</vt:lpstr>
      <vt:lpstr>Continuous Psychophysics: Disadvantages</vt:lpstr>
      <vt:lpstr>Continuous Psychophysics: Eye-Movements</vt:lpstr>
      <vt:lpstr>Continuous Psychophysics: Eye-Movements</vt:lpstr>
      <vt:lpstr>Continuous Psychophysics: Background motion</vt:lpstr>
      <vt:lpstr>Continuous Psychophysics: manual tracking</vt:lpstr>
      <vt:lpstr>Studying Precision and Temporal Dynamics of Heading Perception with Continuous Psychophysics</vt:lpstr>
      <vt:lpstr>Heading Perception</vt:lpstr>
      <vt:lpstr>Aims</vt:lpstr>
      <vt:lpstr>Methods</vt:lpstr>
      <vt:lpstr>Methods</vt:lpstr>
      <vt:lpstr>The way to the results</vt:lpstr>
      <vt:lpstr>The way to the results</vt:lpstr>
      <vt:lpstr>The way to the results</vt:lpstr>
      <vt:lpstr>The way to the results</vt:lpstr>
      <vt:lpstr>Results</vt:lpstr>
      <vt:lpstr>Statistical analysis</vt:lpstr>
      <vt:lpstr>Problems: how stable are the estimates?</vt:lpstr>
      <vt:lpstr>Problems: how stable are the estimates?</vt:lpstr>
      <vt:lpstr>Not a problem: statistical power</vt:lpstr>
      <vt:lpstr>Kalman filter modelling</vt:lpstr>
      <vt:lpstr>Conclusions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Bjoern Jan Joerges</dc:creator>
  <cp:lastModifiedBy>Bjoern Jan Joerges</cp:lastModifiedBy>
  <cp:revision>2</cp:revision>
  <dcterms:created xsi:type="dcterms:W3CDTF">2025-04-20T07:48:08Z</dcterms:created>
  <dcterms:modified xsi:type="dcterms:W3CDTF">2025-04-21T06:15:44Z</dcterms:modified>
</cp:coreProperties>
</file>